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3" r:id="rId2"/>
    <p:sldId id="270" r:id="rId3"/>
    <p:sldId id="396" r:id="rId4"/>
    <p:sldId id="339" r:id="rId5"/>
    <p:sldId id="404" r:id="rId6"/>
    <p:sldId id="431" r:id="rId7"/>
    <p:sldId id="432" r:id="rId8"/>
    <p:sldId id="433" r:id="rId9"/>
    <p:sldId id="405" r:id="rId10"/>
    <p:sldId id="397" r:id="rId11"/>
    <p:sldId id="398" r:id="rId12"/>
    <p:sldId id="399" r:id="rId13"/>
    <p:sldId id="400" r:id="rId14"/>
    <p:sldId id="401" r:id="rId15"/>
    <p:sldId id="402" r:id="rId16"/>
    <p:sldId id="403" r:id="rId17"/>
    <p:sldId id="430" r:id="rId18"/>
    <p:sldId id="412" r:id="rId19"/>
    <p:sldId id="340" r:id="rId20"/>
    <p:sldId id="341" r:id="rId21"/>
    <p:sldId id="392" r:id="rId22"/>
    <p:sldId id="393" r:id="rId23"/>
    <p:sldId id="419" r:id="rId24"/>
    <p:sldId id="420" r:id="rId25"/>
    <p:sldId id="421" r:id="rId26"/>
    <p:sldId id="422" r:id="rId27"/>
    <p:sldId id="384" r:id="rId28"/>
    <p:sldId id="346" r:id="rId29"/>
    <p:sldId id="314" r:id="rId30"/>
    <p:sldId id="315" r:id="rId31"/>
    <p:sldId id="316" r:id="rId32"/>
    <p:sldId id="317" r:id="rId33"/>
    <p:sldId id="318" r:id="rId34"/>
    <p:sldId id="319" r:id="rId35"/>
    <p:sldId id="425" r:id="rId36"/>
    <p:sldId id="423" r:id="rId37"/>
    <p:sldId id="424" r:id="rId38"/>
    <p:sldId id="434" r:id="rId39"/>
    <p:sldId id="435" r:id="rId40"/>
    <p:sldId id="283" r:id="rId41"/>
    <p:sldId id="282" r:id="rId42"/>
    <p:sldId id="426" r:id="rId43"/>
    <p:sldId id="427" r:id="rId44"/>
    <p:sldId id="428" r:id="rId45"/>
    <p:sldId id="429" r:id="rId46"/>
    <p:sldId id="409" r:id="rId47"/>
    <p:sldId id="417" r:id="rId48"/>
    <p:sldId id="436" r:id="rId49"/>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kasta Guzman" initials="Y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626"/>
    <a:srgbClr val="484638"/>
    <a:srgbClr val="C6C64E"/>
    <a:srgbClr val="488683"/>
    <a:srgbClr val="E88F18"/>
    <a:srgbClr val="359994"/>
    <a:srgbClr val="0A406C"/>
    <a:srgbClr val="01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4" autoAdjust="0"/>
    <p:restoredTop sz="94671" autoAdjust="0"/>
  </p:normalViewPr>
  <p:slideViewPr>
    <p:cSldViewPr>
      <p:cViewPr>
        <p:scale>
          <a:sx n="76" d="100"/>
          <a:sy n="76" d="100"/>
        </p:scale>
        <p:origin x="-1260" y="162"/>
      </p:cViewPr>
      <p:guideLst>
        <p:guide orient="horz" pos="2160"/>
        <p:guide pos="2880"/>
      </p:guideLst>
    </p:cSldViewPr>
  </p:slideViewPr>
  <p:outlineViewPr>
    <p:cViewPr>
      <p:scale>
        <a:sx n="33" d="100"/>
        <a:sy n="33" d="100"/>
      </p:scale>
      <p:origin x="0" y="14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lang="es-DO" sz="2200"/>
            </a:pPr>
            <a:r>
              <a:rPr lang="es-DO" sz="2200" dirty="0"/>
              <a:t>Estadísticas del</a:t>
            </a:r>
            <a:r>
              <a:rPr lang="es-DO" sz="2200" baseline="0" dirty="0"/>
              <a:t> Registro de Proveedores</a:t>
            </a:r>
            <a:endParaRPr lang="es-DO" sz="2200" dirty="0"/>
          </a:p>
        </c:rich>
      </c:tx>
      <c:layout/>
      <c:overlay val="0"/>
    </c:title>
    <c:autoTitleDeleted val="0"/>
    <c:view3D>
      <c:rotX val="15"/>
      <c:rotY val="20"/>
      <c:rAngAx val="1"/>
    </c:view3D>
    <c:floor>
      <c:thickness val="0"/>
      <c:spPr>
        <a:solidFill>
          <a:sysClr val="window" lastClr="FFFFFF">
            <a:lumMod val="75000"/>
          </a:sysClr>
        </a:solidFill>
      </c:spPr>
    </c:floor>
    <c:sideWall>
      <c:thickness val="0"/>
    </c:sideWall>
    <c:backWall>
      <c:thickness val="0"/>
    </c:backWall>
    <c:plotArea>
      <c:layout>
        <c:manualLayout>
          <c:layoutTarget val="inner"/>
          <c:xMode val="edge"/>
          <c:yMode val="edge"/>
          <c:x val="1.8604651162790701E-2"/>
          <c:y val="0.20362529105891425"/>
          <c:w val="0.95452196382428944"/>
          <c:h val="0.72446467987926821"/>
        </c:manualLayout>
      </c:layout>
      <c:bar3DChart>
        <c:barDir val="col"/>
        <c:grouping val="clustered"/>
        <c:varyColors val="0"/>
        <c:ser>
          <c:idx val="0"/>
          <c:order val="0"/>
          <c:invertIfNegative val="0"/>
          <c:dPt>
            <c:idx val="0"/>
            <c:invertIfNegative val="0"/>
            <c:bubble3D val="0"/>
            <c:spPr>
              <a:solidFill>
                <a:srgbClr val="800000"/>
              </a:solidFill>
            </c:spPr>
          </c:dPt>
          <c:dPt>
            <c:idx val="1"/>
            <c:invertIfNegative val="0"/>
            <c:bubble3D val="0"/>
            <c:spPr>
              <a:solidFill>
                <a:schemeClr val="tx2">
                  <a:lumMod val="75000"/>
                </a:schemeClr>
              </a:solidFill>
            </c:spPr>
          </c:dPt>
          <c:dPt>
            <c:idx val="2"/>
            <c:invertIfNegative val="0"/>
            <c:bubble3D val="0"/>
            <c:spPr>
              <a:solidFill>
                <a:srgbClr val="FFCC00"/>
              </a:solidFill>
            </c:spPr>
          </c:dPt>
          <c:dPt>
            <c:idx val="3"/>
            <c:invertIfNegative val="0"/>
            <c:bubble3D val="0"/>
            <c:spPr>
              <a:solidFill>
                <a:srgbClr val="FF0000"/>
              </a:solidFill>
            </c:spPr>
          </c:dPt>
          <c:dLbls>
            <c:dLbl>
              <c:idx val="0"/>
              <c:layout>
                <c:manualLayout>
                  <c:x val="8.2687338501292052E-3"/>
                  <c:y val="-8.61141109158789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470284237726061E-2"/>
                  <c:y val="-1.7222822183175789E-2"/>
                </c:manualLayout>
              </c:layout>
              <c:tx>
                <c:rich>
                  <a:bodyPr/>
                  <a:lstStyle/>
                  <a:p>
                    <a:r>
                      <a:rPr lang="en-US" dirty="0" smtClean="0"/>
                      <a:t>16,571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4031007751938E-2"/>
                  <c:y val="-2.2963762910901037E-2"/>
                </c:manualLayout>
              </c:layout>
              <c:tx>
                <c:rich>
                  <a:bodyPr/>
                  <a:lstStyle/>
                  <a:p>
                    <a:r>
                      <a:rPr lang="en-US" dirty="0" smtClean="0"/>
                      <a:t>33,533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739018087855317E-2"/>
                  <c:y val="-1.7222822183175789E-2"/>
                </c:manualLayout>
              </c:layout>
              <c:tx>
                <c:rich>
                  <a:bodyPr/>
                  <a:lstStyle/>
                  <a:p>
                    <a:r>
                      <a:rPr lang="en-US" dirty="0" smtClean="0"/>
                      <a:t>13,563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266149688059256E-2"/>
                  <c:y val="-4.0641721936124427E-2"/>
                </c:manualLayout>
              </c:layout>
              <c:tx>
                <c:rich>
                  <a:bodyPr/>
                  <a:lstStyle/>
                  <a:p>
                    <a:r>
                      <a:rPr lang="en-US" dirty="0" smtClean="0"/>
                      <a:t>16,662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s-DO" sz="1100" b="1"/>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 CON MIC-MIPYMES'!$B$10:$B$14</c:f>
              <c:strCache>
                <c:ptCount val="5"/>
                <c:pt idx="0">
                  <c:v>MIC</c:v>
                </c:pt>
                <c:pt idx="1">
                  <c:v>MIPYMES</c:v>
                </c:pt>
                <c:pt idx="2">
                  <c:v>Incritos</c:v>
                </c:pt>
                <c:pt idx="3">
                  <c:v>Nuevos</c:v>
                </c:pt>
                <c:pt idx="4">
                  <c:v>Actualizados</c:v>
                </c:pt>
              </c:strCache>
            </c:strRef>
          </c:cat>
          <c:val>
            <c:numRef>
              <c:f>'GRAFICOS CON MIC-MIPYMES'!$C$10:$C$14</c:f>
              <c:numCache>
                <c:formatCode>#,##0</c:formatCode>
                <c:ptCount val="5"/>
                <c:pt idx="0">
                  <c:v>4162</c:v>
                </c:pt>
                <c:pt idx="1">
                  <c:v>16135</c:v>
                </c:pt>
                <c:pt idx="2">
                  <c:v>32447</c:v>
                </c:pt>
                <c:pt idx="3">
                  <c:v>12697</c:v>
                </c:pt>
                <c:pt idx="4">
                  <c:v>15924</c:v>
                </c:pt>
              </c:numCache>
            </c:numRef>
          </c:val>
        </c:ser>
        <c:dLbls>
          <c:showLegendKey val="0"/>
          <c:showVal val="1"/>
          <c:showCatName val="0"/>
          <c:showSerName val="0"/>
          <c:showPercent val="0"/>
          <c:showBubbleSize val="0"/>
        </c:dLbls>
        <c:gapWidth val="150"/>
        <c:shape val="cylinder"/>
        <c:axId val="111391872"/>
        <c:axId val="111396352"/>
        <c:axId val="0"/>
      </c:bar3DChart>
      <c:catAx>
        <c:axId val="111391872"/>
        <c:scaling>
          <c:orientation val="minMax"/>
        </c:scaling>
        <c:delete val="1"/>
        <c:axPos val="b"/>
        <c:numFmt formatCode="General" sourceLinked="0"/>
        <c:majorTickMark val="none"/>
        <c:minorTickMark val="none"/>
        <c:tickLblPos val="nextTo"/>
        <c:crossAx val="111396352"/>
        <c:crosses val="autoZero"/>
        <c:auto val="1"/>
        <c:lblAlgn val="ctr"/>
        <c:lblOffset val="100"/>
        <c:noMultiLvlLbl val="0"/>
      </c:catAx>
      <c:valAx>
        <c:axId val="111396352"/>
        <c:scaling>
          <c:orientation val="minMax"/>
        </c:scaling>
        <c:delete val="1"/>
        <c:axPos val="l"/>
        <c:numFmt formatCode="#,##0" sourceLinked="1"/>
        <c:majorTickMark val="none"/>
        <c:minorTickMark val="none"/>
        <c:tickLblPos val="nextTo"/>
        <c:crossAx val="111391872"/>
        <c:crosses val="autoZero"/>
        <c:crossBetween val="between"/>
      </c:valAx>
    </c:plotArea>
    <c:legend>
      <c:legendPos val="t"/>
      <c:layout/>
      <c:overlay val="0"/>
      <c:txPr>
        <a:bodyPr/>
        <a:lstStyle/>
        <a:p>
          <a:pPr>
            <a:defRPr lang="es-DO" b="1"/>
          </a:pPr>
          <a:endParaRPr lang="es-CR"/>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CB9C8-8CE3-4E4F-9968-BB6B2683B2C5}" type="datetimeFigureOut">
              <a:rPr lang="es-ES" smtClean="0"/>
              <a:t>18/09/2013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9A9B-792C-4945-9719-3371B9AF5ED9}" type="slidenum">
              <a:rPr lang="es-ES" smtClean="0"/>
              <a:t>‹Nº›</a:t>
            </a:fld>
            <a:endParaRPr lang="es-ES"/>
          </a:p>
        </p:txBody>
      </p:sp>
    </p:spTree>
    <p:extLst>
      <p:ext uri="{BB962C8B-B14F-4D97-AF65-F5344CB8AC3E}">
        <p14:creationId xmlns:p14="http://schemas.microsoft.com/office/powerpoint/2010/main" val="167200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230622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381594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362488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89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D4BA120-A301-4976-AE93-417FE839FBCD}" type="datetimeFigureOut">
              <a:rPr lang="en-US" smtClean="0"/>
              <a:pPr/>
              <a:t>9/18/2013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98F295-46DA-41EC-B6DF-BDD07924B7AA}" type="slidenum">
              <a:rPr lang="en-US" smtClean="0"/>
              <a:pPr/>
              <a:t>‹Nº›</a:t>
            </a:fld>
            <a:endParaRPr lang="en-US"/>
          </a:p>
        </p:txBody>
      </p:sp>
    </p:spTree>
    <p:extLst>
      <p:ext uri="{BB962C8B-B14F-4D97-AF65-F5344CB8AC3E}">
        <p14:creationId xmlns:p14="http://schemas.microsoft.com/office/powerpoint/2010/main" val="203355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279497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221602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359027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164014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350513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375501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1393095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8D04F5-4FE4-4553-810C-819DE86D1BF5}" type="datetimeFigureOut">
              <a:rPr lang="es-DO" smtClean="0"/>
              <a:t>18/09/2013</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8845D5EC-FAFC-409C-A5A4-7EC30CF44AFD}" type="slidenum">
              <a:rPr lang="es-DO" smtClean="0"/>
              <a:t>‹Nº›</a:t>
            </a:fld>
            <a:endParaRPr lang="es-DO"/>
          </a:p>
        </p:txBody>
      </p:sp>
    </p:spTree>
    <p:extLst>
      <p:ext uri="{BB962C8B-B14F-4D97-AF65-F5344CB8AC3E}">
        <p14:creationId xmlns:p14="http://schemas.microsoft.com/office/powerpoint/2010/main" val="56655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D04F5-4FE4-4553-810C-819DE86D1BF5}" type="datetimeFigureOut">
              <a:rPr lang="es-DO" smtClean="0"/>
              <a:t>18/09/2013</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5D5EC-FAFC-409C-A5A4-7EC30CF44AFD}" type="slidenum">
              <a:rPr lang="es-DO" smtClean="0"/>
              <a:t>‹Nº›</a:t>
            </a:fld>
            <a:endParaRPr lang="es-DO"/>
          </a:p>
        </p:txBody>
      </p:sp>
    </p:spTree>
    <p:extLst>
      <p:ext uri="{BB962C8B-B14F-4D97-AF65-F5344CB8AC3E}">
        <p14:creationId xmlns:p14="http://schemas.microsoft.com/office/powerpoint/2010/main" val="32546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omprasdominicana.gov.do/"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oleObject" Target="file:///C:\Users\Silvana\Documents\Consultor&#237;as\Ministerio%20de%20la%20Presidencia\INICIO\levatamiento\Flujos\1N.%20Gestion%20Contratos%20y%20Pagos.vsd\Drawing\~Gesti&#243;n%20Pagos%20O%20y%20M\Terminator.90" TargetMode="External"/><Relationship Id="rId18" Type="http://schemas.openxmlformats.org/officeDocument/2006/relationships/image" Target="../media/image54.emf"/><Relationship Id="rId3" Type="http://schemas.openxmlformats.org/officeDocument/2006/relationships/image" Target="../media/image55.png"/><Relationship Id="rId7" Type="http://schemas.openxmlformats.org/officeDocument/2006/relationships/image" Target="../media/image50.emf"/><Relationship Id="rId12" Type="http://schemas.openxmlformats.org/officeDocument/2006/relationships/image" Target="../media/image58.png"/><Relationship Id="rId17" Type="http://schemas.openxmlformats.org/officeDocument/2006/relationships/oleObject" Target="file:///C:\Users\Silvana\Documents\Consultor&#237;as\Ministerio%20de%20la%20Presidencia\INICIO\levatamiento\Flujos\1N.%20Gestion%20Contratos%20y%20Pagos.vsd\Drawing\~Gesti&#243;n%20Pagos%20O%20y%20M\Process.123" TargetMode="External"/><Relationship Id="rId2" Type="http://schemas.openxmlformats.org/officeDocument/2006/relationships/slideLayout" Target="../slideLayouts/slideLayout1.xml"/><Relationship Id="rId16" Type="http://schemas.openxmlformats.org/officeDocument/2006/relationships/image" Target="../media/image53.emf"/><Relationship Id="rId1" Type="http://schemas.openxmlformats.org/officeDocument/2006/relationships/vmlDrawing" Target="../drawings/vmlDrawing2.vml"/><Relationship Id="rId6" Type="http://schemas.openxmlformats.org/officeDocument/2006/relationships/oleObject" Target="file:///C:\Users\Silvana\Documents\Consultor&#237;as\Ministerio%20de%20la%20Presidencia\INICIO\levatamiento\Flujos\1N.%20Gestion%20Contratos%20y%20Pagos.vsd\Drawing\~Gesti&#243;n%20Pagos%20O%20y%20M\Process.55" TargetMode="External"/><Relationship Id="rId11" Type="http://schemas.openxmlformats.org/officeDocument/2006/relationships/image" Target="../media/image57.png"/><Relationship Id="rId5" Type="http://schemas.openxmlformats.org/officeDocument/2006/relationships/image" Target="../media/image49.emf"/><Relationship Id="rId15" Type="http://schemas.openxmlformats.org/officeDocument/2006/relationships/oleObject" Target="file:///C:\Users\Silvana\Documents\Consultor&#237;as\Ministerio%20de%20la%20Presidencia\INICIO\levatamiento\Flujos\1N.%20Gestion%20Contratos%20y%20Pagos.vsd\Drawing\~Gesti&#243;n%20Pagos%20O%20y%20M\Process.122" TargetMode="External"/><Relationship Id="rId10" Type="http://schemas.openxmlformats.org/officeDocument/2006/relationships/image" Target="../media/image51.emf"/><Relationship Id="rId4" Type="http://schemas.openxmlformats.org/officeDocument/2006/relationships/oleObject" Target="file:///C:\Users\Silvana\Documents\Consultor&#237;as\Ministerio%20de%20la%20Presidencia\INICIO\levatamiento\Flujos\1N.%20Gestion%20Contratos%20y%20Pagos.vsd\Drawing\~Gesti&#243;n%20Pagos%20O%20y%20M\Process.105" TargetMode="External"/><Relationship Id="rId9" Type="http://schemas.openxmlformats.org/officeDocument/2006/relationships/oleObject" Target="file:///C:\Users\Silvana\Documents\Consultor&#237;as\Ministerio%20de%20la%20Presidencia\INICIO\levatamiento\Flujos\1N.%20Gestion%20Contratos%20y%20Pagos.vsd\Drawing\~Gesti&#243;n%20Pagos%20O%20y%20M\Process.59" TargetMode="External"/><Relationship Id="rId14" Type="http://schemas.openxmlformats.org/officeDocument/2006/relationships/image" Target="../media/image5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do/url?sa=i&amp;rct=j&amp;q=&amp;esrc=s&amp;frm=1&amp;source=images&amp;cd=&amp;cad=rja&amp;docid=WwYVxgTtwG-LQM&amp;tbnid=VLpXCPoW7JwUOM:&amp;ved=0CAUQjRw&amp;url=http://luisbarcenagimenez.blogspot.com/2012/07/vivir-en-sociedad.html&amp;ei=Q3X5Udb9Ove64APY4IHgCA&amp;bvm=bv.49967636,d.dmg&amp;psig=AFQjCNHIyR_pRnZhNEXk_bObDPZqHOLSbg&amp;ust=1375389302853968"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133326" y="4601426"/>
            <a:ext cx="8879180" cy="2198739"/>
          </a:xfrm>
          <a:prstGeom prst="rect">
            <a:avLst/>
          </a:prstGeom>
          <a:solidFill>
            <a:srgbClr val="C6C64E"/>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DO"/>
          </a:p>
        </p:txBody>
      </p:sp>
      <p:sp>
        <p:nvSpPr>
          <p:cNvPr id="18" name="17 Rectángulo"/>
          <p:cNvSpPr/>
          <p:nvPr/>
        </p:nvSpPr>
        <p:spPr>
          <a:xfrm>
            <a:off x="133326" y="137932"/>
            <a:ext cx="8818220" cy="2148068"/>
          </a:xfrm>
          <a:prstGeom prst="rect">
            <a:avLst/>
          </a:prstGeom>
          <a:solidFill>
            <a:srgbClr val="488683"/>
          </a:solidFill>
          <a:ln>
            <a:solidFill>
              <a:srgbClr val="488683"/>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DO"/>
          </a:p>
        </p:txBody>
      </p:sp>
      <p:sp>
        <p:nvSpPr>
          <p:cNvPr id="17" name="16 Rectángulo"/>
          <p:cNvSpPr/>
          <p:nvPr/>
        </p:nvSpPr>
        <p:spPr>
          <a:xfrm>
            <a:off x="133326" y="2450455"/>
            <a:ext cx="8879180" cy="101858"/>
          </a:xfrm>
          <a:prstGeom prst="rect">
            <a:avLst/>
          </a:prstGeom>
          <a:solidFill>
            <a:srgbClr val="E88F18"/>
          </a:solidFill>
          <a:ln>
            <a:solidFill>
              <a:srgbClr val="E88F18"/>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DO"/>
          </a:p>
        </p:txBody>
      </p:sp>
      <p:sp>
        <p:nvSpPr>
          <p:cNvPr id="4" name="3 Rectángulo"/>
          <p:cNvSpPr/>
          <p:nvPr/>
        </p:nvSpPr>
        <p:spPr>
          <a:xfrm>
            <a:off x="66663" y="2743200"/>
            <a:ext cx="9012506" cy="2123658"/>
          </a:xfrm>
          <a:prstGeom prst="rect">
            <a:avLst/>
          </a:prstGeom>
        </p:spPr>
        <p:txBody>
          <a:bodyPr wrap="square">
            <a:spAutoFit/>
          </a:bodyPr>
          <a:lstStyle/>
          <a:p>
            <a:pPr algn="ctr"/>
            <a:r>
              <a:rPr lang="es-DO" sz="4400" b="1" dirty="0" smtClean="0">
                <a:ln w="1905"/>
                <a:solidFill>
                  <a:srgbClr val="0A406C"/>
                </a:solidFill>
                <a:effectLst>
                  <a:innerShdw blurRad="69850" dist="43180" dir="5400000">
                    <a:srgbClr val="000000">
                      <a:alpha val="65000"/>
                    </a:srgbClr>
                  </a:innerShdw>
                </a:effectLst>
                <a:latin typeface="Aharoni" pitchFamily="2" charset="-79"/>
                <a:cs typeface="Aharoni" pitchFamily="2" charset="-79"/>
              </a:rPr>
              <a:t>Contratación Pública, Desarrollo y Acceso de las Pymes‏</a:t>
            </a:r>
          </a:p>
          <a:p>
            <a:pPr algn="ctr"/>
            <a:endParaRPr lang="es-DO" sz="4400" b="1" dirty="0">
              <a:ln w="1905"/>
              <a:solidFill>
                <a:srgbClr val="0A406C"/>
              </a:solidFill>
              <a:effectLst>
                <a:innerShdw blurRad="69850" dist="43180" dir="5400000">
                  <a:srgbClr val="000000">
                    <a:alpha val="65000"/>
                  </a:srgbClr>
                </a:innerShdw>
              </a:effectLst>
              <a:latin typeface="Aharoni" pitchFamily="2" charset="-79"/>
              <a:cs typeface="Aharoni" pitchFamily="2" charset="-79"/>
            </a:endParaRPr>
          </a:p>
        </p:txBody>
      </p:sp>
      <p:pic>
        <p:nvPicPr>
          <p:cNvPr id="9222" name="Picture 6" descr="http://bimg2.mlstatic.com/zapatos-escolares-mickey_MLM-F-3903031967_02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7516" y="4770489"/>
            <a:ext cx="2590800" cy="194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24" name="Picture 8" descr="http://www.photoshelter.com/img-get/I00002yledUS9rl0/s/1000?13098026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70489"/>
            <a:ext cx="2921443" cy="194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166164" y="4433268"/>
            <a:ext cx="8785382" cy="107886"/>
          </a:xfrm>
          <a:prstGeom prst="rect">
            <a:avLst/>
          </a:prstGeom>
          <a:solidFill>
            <a:srgbClr val="A42626"/>
          </a:solidFill>
          <a:ln>
            <a:solidFill>
              <a:schemeClr val="accent2">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DO"/>
          </a:p>
        </p:txBody>
      </p:sp>
      <p:pic>
        <p:nvPicPr>
          <p:cNvPr id="922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43" y="250338"/>
            <a:ext cx="2941303"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15" descr="http://aduanasdigital.files.wordpress.com/1900/05/agricultura-familiar-brasi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 y="243198"/>
            <a:ext cx="3063245" cy="2042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233" name="Picture 17" descr="http://www.pe.all.biz/img/pe/catalog/32019.jpeg?rr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502" y="126181"/>
            <a:ext cx="2175727" cy="19720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images03.olx.com.ve/ui/11/35/49/1296911772_164202649_1-PUPITRES-TRADICIONALES-MESA-SILLA-PREESCOLAR-PUPITRE-TIPO-TRINEO-Zona-Industrial-Terrinca.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17870" y="4601426"/>
            <a:ext cx="3094636" cy="2340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30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447800"/>
          <a:ext cx="8153400" cy="2286000"/>
        </p:xfrm>
        <a:graphic>
          <a:graphicData uri="http://schemas.openxmlformats.org/drawingml/2006/table">
            <a:tbl>
              <a:tblPr/>
              <a:tblGrid>
                <a:gridCol w="382191"/>
                <a:gridCol w="4242315"/>
                <a:gridCol w="1995086"/>
                <a:gridCol w="1533808"/>
              </a:tblGrid>
              <a:tr h="513381">
                <a:tc>
                  <a:txBody>
                    <a:bodyPr/>
                    <a:lstStyle/>
                    <a:p>
                      <a:pPr algn="ctr" fontAlgn="ctr"/>
                      <a:r>
                        <a:rPr lang="en-US" sz="1600" b="1" i="0" u="none" strike="noStrike" dirty="0">
                          <a:solidFill>
                            <a:srgbClr val="FFFFFF"/>
                          </a:solidFill>
                          <a:latin typeface="+mn-lt"/>
                        </a:rPr>
                        <a:t> </a:t>
                      </a:r>
                    </a:p>
                  </a:txBody>
                  <a:tcPr marL="7144" marR="7144" marT="7144" marB="0" anchor="ctr">
                    <a:lnL>
                      <a:noFill/>
                    </a:lnL>
                    <a:lnR>
                      <a:noFill/>
                    </a:lnR>
                    <a:lnT>
                      <a:noFill/>
                    </a:lnT>
                    <a:lnB>
                      <a:noFill/>
                    </a:lnB>
                    <a:solidFill>
                      <a:srgbClr val="4A452A"/>
                    </a:solidFill>
                  </a:tcPr>
                </a:tc>
                <a:tc>
                  <a:txBody>
                    <a:bodyPr/>
                    <a:lstStyle/>
                    <a:p>
                      <a:pPr algn="ctr" fontAlgn="ctr"/>
                      <a:r>
                        <a:rPr lang="en-US" sz="1600" b="1" i="0" u="none" strike="noStrike" dirty="0" err="1">
                          <a:solidFill>
                            <a:srgbClr val="FFFFFF"/>
                          </a:solidFill>
                          <a:latin typeface="+mn-lt"/>
                        </a:rPr>
                        <a:t>Acciones</a:t>
                      </a:r>
                      <a:r>
                        <a:rPr lang="en-US" sz="1600" b="1" i="0" u="none" strike="noStrike" dirty="0">
                          <a:solidFill>
                            <a:srgbClr val="FFFFFF"/>
                          </a:solidFill>
                          <a:latin typeface="+mn-lt"/>
                        </a:rPr>
                        <a:t> </a:t>
                      </a:r>
                      <a:r>
                        <a:rPr lang="en-US" sz="1600" b="1" i="0" u="none" strike="noStrike" dirty="0" err="1">
                          <a:solidFill>
                            <a:srgbClr val="FFFFFF"/>
                          </a:solidFill>
                          <a:latin typeface="+mn-lt"/>
                        </a:rPr>
                        <a:t>Propuestas</a:t>
                      </a:r>
                      <a:endParaRPr lang="en-US" sz="1600" b="1" i="0" u="none" strike="noStrike" dirty="0">
                        <a:solidFill>
                          <a:srgbClr val="FFFFFF"/>
                        </a:solidFill>
                        <a:latin typeface="+mn-lt"/>
                      </a:endParaRPr>
                    </a:p>
                  </a:txBody>
                  <a:tcPr marL="7144" marR="7144" marT="7144"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600" b="1" i="0" u="none" strike="noStrike">
                          <a:solidFill>
                            <a:srgbClr val="FFFFFF"/>
                          </a:solidFill>
                          <a:latin typeface="+mn-lt"/>
                        </a:rPr>
                        <a:t>Discurso/Publicación</a:t>
                      </a:r>
                    </a:p>
                  </a:txBody>
                  <a:tcPr marL="7144" marR="7144" marT="7144"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600" b="1" i="0" u="none" strike="noStrike">
                          <a:solidFill>
                            <a:srgbClr val="FFFFFF"/>
                          </a:solidFill>
                          <a:latin typeface="+mn-lt"/>
                        </a:rPr>
                        <a:t>Fecha de la Publicación</a:t>
                      </a:r>
                    </a:p>
                  </a:txBody>
                  <a:tcPr marL="7144" marR="7144" marT="7144"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900839">
                <a:tc>
                  <a:txBody>
                    <a:bodyPr/>
                    <a:lstStyle/>
                    <a:p>
                      <a:pPr algn="l" fontAlgn="b"/>
                      <a:r>
                        <a:rPr lang="en-US" sz="1050" b="0" i="0" u="none" strike="noStrike">
                          <a:solidFill>
                            <a:srgbClr val="000000"/>
                          </a:solidFill>
                          <a:latin typeface="+mn-lt"/>
                        </a:rPr>
                        <a:t> </a:t>
                      </a:r>
                    </a:p>
                  </a:txBody>
                  <a:tcPr marL="7144" marR="7144" marT="7144" marB="0" anchor="b">
                    <a:lnL>
                      <a:noFill/>
                    </a:lnL>
                    <a:lnR>
                      <a:noFill/>
                    </a:lnR>
                    <a:lnT>
                      <a:noFill/>
                    </a:lnT>
                    <a:lnB>
                      <a:noFill/>
                    </a:lnB>
                    <a:solidFill>
                      <a:srgbClr val="1F497D"/>
                    </a:solidFill>
                  </a:tcPr>
                </a:tc>
                <a:tc rowSpan="2">
                  <a:txBody>
                    <a:bodyPr/>
                    <a:lstStyle/>
                    <a:p>
                      <a:pPr algn="l" fontAlgn="ctr"/>
                      <a:r>
                        <a:rPr lang="es-ES" sz="1050" b="0" i="0" u="none" strike="noStrike" dirty="0">
                          <a:solidFill>
                            <a:srgbClr val="000000"/>
                          </a:solidFill>
                          <a:latin typeface="+mn-lt"/>
                        </a:rPr>
                        <a:t>Puesta en vigencia del Portal Transaccional.</a:t>
                      </a:r>
                      <a:br>
                        <a:rPr lang="es-ES" sz="1050" b="0" i="0" u="none" strike="noStrike" dirty="0">
                          <a:solidFill>
                            <a:srgbClr val="000000"/>
                          </a:solidFill>
                          <a:latin typeface="+mn-lt"/>
                        </a:rPr>
                      </a:br>
                      <a:r>
                        <a:rPr lang="es-ES" sz="1050" b="0" i="0" u="none" strike="noStrike" dirty="0">
                          <a:solidFill>
                            <a:srgbClr val="000000"/>
                          </a:solidFill>
                          <a:latin typeface="+mn-lt"/>
                        </a:rPr>
                        <a:t>Ofreceremos todo el apoyo necesario para que en el tiempo más corto posible se haga la transformación del Portal Informativo de compras y contrataciones, que hoy existe, al Portal Transaccional de las compras y contrataciones públicas del Gobierno Dominicano. </a:t>
                      </a:r>
                      <a:br>
                        <a:rPr lang="es-ES" sz="1050" b="0" i="0" u="none" strike="noStrike" dirty="0">
                          <a:solidFill>
                            <a:srgbClr val="000000"/>
                          </a:solidFill>
                          <a:latin typeface="+mn-lt"/>
                        </a:rPr>
                      </a:br>
                      <a:r>
                        <a:rPr lang="es-ES" sz="1050" b="0" i="0" u="none" strike="noStrike" dirty="0">
                          <a:solidFill>
                            <a:srgbClr val="000000"/>
                          </a:solidFill>
                          <a:latin typeface="+mn-lt"/>
                        </a:rPr>
                        <a:t>Portal </a:t>
                      </a:r>
                      <a:r>
                        <a:rPr lang="es-ES" sz="1050" b="0" i="0" u="none" strike="noStrike" dirty="0" smtClean="0">
                          <a:solidFill>
                            <a:srgbClr val="000000"/>
                          </a:solidFill>
                          <a:latin typeface="+mn-lt"/>
                        </a:rPr>
                        <a:t>Único </a:t>
                      </a:r>
                      <a:r>
                        <a:rPr lang="es-ES" sz="1050" b="0" i="0" u="none" strike="noStrike" dirty="0">
                          <a:solidFill>
                            <a:srgbClr val="000000"/>
                          </a:solidFill>
                          <a:latin typeface="+mn-lt"/>
                        </a:rPr>
                        <a:t>que permitirá monitorear, en sus diferentes etapas, a todas las entidades públicas y asegurará que todos los proveedores del Estado se informen y participen de manera rápida y ágil a través del portal.</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050" b="0" i="0" u="none" strike="noStrike">
                          <a:solidFill>
                            <a:srgbClr val="000000"/>
                          </a:solidFill>
                          <a:latin typeface="+mn-lt"/>
                        </a:rPr>
                        <a:t>Encuentro Candidatos Presidenciales 2012 - FINJUS</a:t>
                      </a:r>
                    </a:p>
                  </a:txBody>
                  <a:tcPr marL="7144" marR="7144" marT="7144" marB="0" anchor="ctr">
                    <a:lnL>
                      <a:noFill/>
                    </a:lnL>
                    <a:lnR>
                      <a:noFill/>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050" b="0" i="0" u="none" strike="noStrike">
                          <a:solidFill>
                            <a:srgbClr val="000000"/>
                          </a:solidFill>
                          <a:latin typeface="+mn-lt"/>
                        </a:rPr>
                        <a:t>2 de mayo del 2012</a:t>
                      </a:r>
                    </a:p>
                  </a:txBody>
                  <a:tcPr marL="7144" marR="7144" marT="7144"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871780">
                <a:tc>
                  <a:txBody>
                    <a:bodyPr/>
                    <a:lstStyle/>
                    <a:p>
                      <a:pPr algn="l" fontAlgn="b"/>
                      <a:r>
                        <a:rPr lang="en-US" sz="1050" b="0" i="0" u="none" strike="noStrike">
                          <a:solidFill>
                            <a:srgbClr val="000000"/>
                          </a:solidFill>
                          <a:latin typeface="+mn-lt"/>
                        </a:rPr>
                        <a:t> </a:t>
                      </a:r>
                    </a:p>
                  </a:txBody>
                  <a:tcPr marL="7144" marR="7144" marT="7144" marB="0" anchor="b">
                    <a:lnL>
                      <a:noFill/>
                    </a:lnL>
                    <a:lnR>
                      <a:noFill/>
                    </a:lnR>
                    <a:lnT>
                      <a:noFill/>
                    </a:lnT>
                    <a:lnB>
                      <a:noFill/>
                    </a:lnB>
                    <a:solidFill>
                      <a:srgbClr val="1F497D"/>
                    </a:solidFill>
                  </a:tcPr>
                </a:tc>
                <a:tc vMerge="1">
                  <a:txBody>
                    <a:bodyPr/>
                    <a:lstStyle/>
                    <a:p>
                      <a:endParaRPr lang="en-US"/>
                    </a:p>
                  </a:txBody>
                  <a:tcPr/>
                </a:tc>
                <a:tc>
                  <a:txBody>
                    <a:bodyPr/>
                    <a:lstStyle/>
                    <a:p>
                      <a:pPr algn="l" fontAlgn="ctr"/>
                      <a:r>
                        <a:rPr lang="es-ES" sz="1050" b="0" i="0" u="none" strike="noStrike">
                          <a:solidFill>
                            <a:srgbClr val="000000"/>
                          </a:solidFill>
                          <a:latin typeface="+mn-lt"/>
                        </a:rPr>
                        <a:t>Plan de Gobierno 2012-2016</a:t>
                      </a:r>
                      <a:br>
                        <a:rPr lang="es-ES" sz="1050" b="0" i="0" u="none" strike="noStrike">
                          <a:solidFill>
                            <a:srgbClr val="000000"/>
                          </a:solidFill>
                          <a:latin typeface="+mn-lt"/>
                        </a:rPr>
                      </a:br>
                      <a:r>
                        <a:rPr lang="es-ES" sz="1050" b="0" i="0" u="none" strike="noStrike">
                          <a:solidFill>
                            <a:srgbClr val="000000"/>
                          </a:solidFill>
                          <a:latin typeface="+mn-lt"/>
                        </a:rPr>
                        <a:t>Danilo Medina Presidente</a:t>
                      </a:r>
                    </a:p>
                  </a:txBody>
                  <a:tcPr marL="7144" marR="7144" marT="7144" marB="0" anchor="ctr">
                    <a:lnL>
                      <a:noFill/>
                    </a:lnL>
                    <a:lnR>
                      <a:noFill/>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l" fontAlgn="b"/>
                      <a:r>
                        <a:rPr lang="en-US" sz="1050" b="0" i="0" u="none" strike="noStrike" dirty="0">
                          <a:solidFill>
                            <a:srgbClr val="000000"/>
                          </a:solidFill>
                          <a:latin typeface="+mn-lt"/>
                        </a:rPr>
                        <a:t> </a:t>
                      </a:r>
                    </a:p>
                  </a:txBody>
                  <a:tcPr marL="7144" marR="7144" marT="7144" marB="0" anchor="b">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828800" y="533400"/>
            <a:ext cx="5562600" cy="584775"/>
          </a:xfrm>
          <a:prstGeom prst="rect">
            <a:avLst/>
          </a:prstGeom>
          <a:noFill/>
        </p:spPr>
        <p:txBody>
          <a:bodyPr wrap="square" rtlCol="0">
            <a:spAutoFit/>
          </a:bodyPr>
          <a:lstStyle/>
          <a:p>
            <a:pPr algn="ctr"/>
            <a:r>
              <a:rPr lang="en-US" sz="3200" b="1" dirty="0" smtClean="0">
                <a:solidFill>
                  <a:schemeClr val="tx2">
                    <a:lumMod val="75000"/>
                  </a:schemeClr>
                </a:solidFill>
              </a:rPr>
              <a:t>Portal </a:t>
            </a:r>
            <a:r>
              <a:rPr lang="en-US" sz="3200" b="1" dirty="0" err="1" smtClean="0">
                <a:solidFill>
                  <a:schemeClr val="tx2">
                    <a:lumMod val="75000"/>
                  </a:schemeClr>
                </a:solidFill>
              </a:rPr>
              <a:t>Transaccional</a:t>
            </a:r>
            <a:endParaRPr lang="en-US" sz="3200" b="1" dirty="0">
              <a:solidFill>
                <a:schemeClr val="tx2">
                  <a:lumMod val="75000"/>
                </a:schemeClr>
              </a:solidFill>
            </a:endParaRPr>
          </a:p>
        </p:txBody>
      </p:sp>
    </p:spTree>
    <p:extLst>
      <p:ext uri="{BB962C8B-B14F-4D97-AF65-F5344CB8AC3E}">
        <p14:creationId xmlns:p14="http://schemas.microsoft.com/office/powerpoint/2010/main" val="1737675765"/>
      </p:ext>
    </p:extLst>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175" y="381000"/>
            <a:ext cx="5562600" cy="584775"/>
          </a:xfrm>
          <a:prstGeom prst="rect">
            <a:avLst/>
          </a:prstGeom>
          <a:noFill/>
        </p:spPr>
        <p:txBody>
          <a:bodyPr wrap="square" rtlCol="0">
            <a:spAutoFit/>
          </a:bodyPr>
          <a:lstStyle/>
          <a:p>
            <a:pPr algn="ctr"/>
            <a:r>
              <a:rPr lang="en-US" sz="3200" b="1" dirty="0" err="1" smtClean="0">
                <a:solidFill>
                  <a:schemeClr val="tx2">
                    <a:lumMod val="75000"/>
                  </a:schemeClr>
                </a:solidFill>
              </a:rPr>
              <a:t>Gestión</a:t>
            </a:r>
            <a:r>
              <a:rPr lang="en-US" sz="3200" b="1" dirty="0" smtClean="0">
                <a:solidFill>
                  <a:schemeClr val="tx2">
                    <a:lumMod val="75000"/>
                  </a:schemeClr>
                </a:solidFill>
              </a:rPr>
              <a:t> General</a:t>
            </a:r>
            <a:endParaRPr lang="en-US" sz="3200" b="1" dirty="0">
              <a:solidFill>
                <a:schemeClr val="tx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1511952"/>
              </p:ext>
            </p:extLst>
          </p:nvPr>
        </p:nvGraphicFramePr>
        <p:xfrm>
          <a:off x="228600" y="942975"/>
          <a:ext cx="8458199" cy="5398686"/>
        </p:xfrm>
        <a:graphic>
          <a:graphicData uri="http://schemas.openxmlformats.org/drawingml/2006/table">
            <a:tbl>
              <a:tblPr/>
              <a:tblGrid>
                <a:gridCol w="221033"/>
                <a:gridCol w="4339616"/>
                <a:gridCol w="2549248"/>
                <a:gridCol w="1348302"/>
              </a:tblGrid>
              <a:tr h="211432">
                <a:tc>
                  <a:txBody>
                    <a:bodyPr/>
                    <a:lstStyle/>
                    <a:p>
                      <a:pPr algn="ctr" fontAlgn="ctr"/>
                      <a:r>
                        <a:rPr lang="en-US" sz="1400" b="1" i="0" u="none" strike="noStrike" dirty="0">
                          <a:solidFill>
                            <a:srgbClr val="FFFFFF"/>
                          </a:solidFill>
                          <a:latin typeface="Calibri"/>
                        </a:rPr>
                        <a:t> </a:t>
                      </a:r>
                    </a:p>
                  </a:txBody>
                  <a:tcPr marL="3983" marR="3983" marT="3983" marB="0" anchor="ctr">
                    <a:lnL>
                      <a:noFill/>
                    </a:lnL>
                    <a:lnR>
                      <a:noFill/>
                    </a:lnR>
                    <a:lnT>
                      <a:noFill/>
                    </a:lnT>
                    <a:lnB>
                      <a:noFill/>
                    </a:lnB>
                    <a:solidFill>
                      <a:srgbClr val="4A452A"/>
                    </a:solidFill>
                  </a:tcPr>
                </a:tc>
                <a:tc>
                  <a:txBody>
                    <a:bodyPr/>
                    <a:lstStyle/>
                    <a:p>
                      <a:pPr algn="ctr" fontAlgn="ctr"/>
                      <a:r>
                        <a:rPr lang="en-US" sz="1400" b="1" i="0" u="none" strike="noStrike" dirty="0" err="1">
                          <a:solidFill>
                            <a:srgbClr val="FFFFFF"/>
                          </a:solidFill>
                          <a:latin typeface="Calibri"/>
                        </a:rPr>
                        <a:t>Acciones</a:t>
                      </a:r>
                      <a:r>
                        <a:rPr lang="en-US" sz="1400" b="1" i="0" u="none" strike="noStrike" dirty="0">
                          <a:solidFill>
                            <a:srgbClr val="FFFFFF"/>
                          </a:solidFill>
                          <a:latin typeface="Calibri"/>
                        </a:rPr>
                        <a:t> </a:t>
                      </a:r>
                      <a:r>
                        <a:rPr lang="en-US" sz="1400" b="1" i="0" u="none" strike="noStrike" dirty="0" err="1">
                          <a:solidFill>
                            <a:srgbClr val="FFFFFF"/>
                          </a:solidFill>
                          <a:latin typeface="Calibri"/>
                        </a:rPr>
                        <a:t>Propuestas</a:t>
                      </a:r>
                      <a:endParaRPr lang="en-US" sz="1400" b="1" i="0" u="none" strike="noStrike" dirty="0">
                        <a:solidFill>
                          <a:srgbClr val="FFFFFF"/>
                        </a:solidFill>
                        <a:latin typeface="Calibri"/>
                      </a:endParaRPr>
                    </a:p>
                  </a:txBody>
                  <a:tcPr marL="3983" marR="3983" marT="3983"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400" b="1" i="0" u="none" strike="noStrike">
                          <a:solidFill>
                            <a:srgbClr val="FFFFFF"/>
                          </a:solidFill>
                          <a:latin typeface="Calibri"/>
                        </a:rPr>
                        <a:t>Discurso/Publicación</a:t>
                      </a:r>
                    </a:p>
                  </a:txBody>
                  <a:tcPr marL="3983" marR="3983" marT="3983"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400" b="1" i="0" u="none" strike="noStrike">
                          <a:solidFill>
                            <a:srgbClr val="FFFFFF"/>
                          </a:solidFill>
                          <a:latin typeface="Calibri"/>
                        </a:rPr>
                        <a:t>Fecha de la Publicación</a:t>
                      </a:r>
                    </a:p>
                  </a:txBody>
                  <a:tcPr marL="3983" marR="3983" marT="3983"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691221">
                <a:tc>
                  <a:txBody>
                    <a:bodyPr/>
                    <a:lstStyle/>
                    <a:p>
                      <a:pPr algn="l" fontAlgn="b"/>
                      <a:r>
                        <a:rPr lang="en-US" sz="1400" b="0" i="0" u="none" strike="noStrike">
                          <a:solidFill>
                            <a:srgbClr val="000000"/>
                          </a:solidFill>
                          <a:latin typeface="Calibri"/>
                        </a:rPr>
                        <a:t> </a:t>
                      </a:r>
                    </a:p>
                  </a:txBody>
                  <a:tcPr marL="3983" marR="3983" marT="3983" marB="0" anchor="b">
                    <a:lnL>
                      <a:noFill/>
                    </a:lnL>
                    <a:lnR>
                      <a:noFill/>
                    </a:lnR>
                    <a:lnT>
                      <a:noFill/>
                    </a:lnT>
                    <a:lnB>
                      <a:noFill/>
                    </a:lnB>
                    <a:solidFill>
                      <a:srgbClr val="FFFF00"/>
                    </a:solidFill>
                  </a:tcPr>
                </a:tc>
                <a:tc>
                  <a:txBody>
                    <a:bodyPr/>
                    <a:lstStyle/>
                    <a:p>
                      <a:pPr algn="l" fontAlgn="ctr"/>
                      <a:r>
                        <a:rPr lang="es-ES" sz="1400" b="0" i="0" u="none" strike="noStrike">
                          <a:solidFill>
                            <a:srgbClr val="000000"/>
                          </a:solidFill>
                          <a:latin typeface="Calibri"/>
                        </a:rPr>
                        <a:t>Promoción de un sistema de compras y contrataciones públicas competitivo y participativo, donde prevalezca la transparencia y la rendición de cuentas.</a:t>
                      </a:r>
                    </a:p>
                  </a:txBody>
                  <a:tcPr marL="3983" marR="3983" marT="3983" marB="0" anchor="ctr">
                    <a:lnL>
                      <a:noFill/>
                    </a:lnL>
                    <a:lnR>
                      <a:noFill/>
                    </a:lnR>
                    <a:lnT w="12700" cap="flat" cmpd="sng" algn="ctr">
                      <a:solidFill>
                        <a:srgbClr val="948B5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Calibri"/>
                        </a:rPr>
                        <a:t>"La Mesa de Expertos en Función Pública" - Ministerio de Administración Pública y Participación Ciudadana.</a:t>
                      </a:r>
                    </a:p>
                  </a:txBody>
                  <a:tcPr marL="3983" marR="3983" marT="3983"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Calibri"/>
                        </a:rPr>
                        <a:t>27 de septiembre del 2011</a:t>
                      </a:r>
                    </a:p>
                  </a:txBody>
                  <a:tcPr marL="3983" marR="3983" marT="3983"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83090">
                <a:tc>
                  <a:txBody>
                    <a:bodyPr/>
                    <a:lstStyle/>
                    <a:p>
                      <a:pPr algn="l" fontAlgn="b"/>
                      <a:r>
                        <a:rPr lang="en-US" sz="1400" b="0" i="0" u="none" strike="noStrike">
                          <a:solidFill>
                            <a:srgbClr val="000000"/>
                          </a:solidFill>
                          <a:latin typeface="Calibri"/>
                        </a:rPr>
                        <a:t> </a:t>
                      </a:r>
                    </a:p>
                  </a:txBody>
                  <a:tcPr marL="3983" marR="3983" marT="3983" marB="0" anchor="b">
                    <a:lnL>
                      <a:noFill/>
                    </a:lnL>
                    <a:lnR>
                      <a:noFill/>
                    </a:lnR>
                    <a:lnT>
                      <a:noFill/>
                    </a:lnT>
                    <a:lnB>
                      <a:noFill/>
                    </a:lnB>
                    <a:solidFill>
                      <a:srgbClr val="FFFF00"/>
                    </a:solidFill>
                  </a:tcPr>
                </a:tc>
                <a:tc rowSpan="3">
                  <a:txBody>
                    <a:bodyPr/>
                    <a:lstStyle/>
                    <a:p>
                      <a:pPr algn="l" fontAlgn="ctr"/>
                      <a:r>
                        <a:rPr lang="es-ES" sz="1400" b="0" i="0" u="none" strike="noStrike">
                          <a:solidFill>
                            <a:srgbClr val="000000"/>
                          </a:solidFill>
                          <a:latin typeface="Calibri"/>
                        </a:rPr>
                        <a:t>Continuar desarrollando capacidades  y fortalecer el Organo Rector de la Ley No. 340-06, la Dirección General de Contrataciones Públicas, en su labor de velar por el fiel cumplimiento de esta ley.</a:t>
                      </a:r>
                    </a:p>
                  </a:txBody>
                  <a:tcPr marL="3983" marR="3983" marT="39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Calibri"/>
                        </a:rPr>
                        <a:t>"La Mesa de Expertos en Función Pública" - Ministerio de Administración Pública y Participación Ciudadana.</a:t>
                      </a:r>
                    </a:p>
                  </a:txBody>
                  <a:tcPr marL="3983" marR="3983" marT="3983" marB="0" anchor="ctr">
                    <a:lnL>
                      <a:noFill/>
                    </a:lnL>
                    <a:lnR>
                      <a:noFill/>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Calibri"/>
                        </a:rPr>
                        <a:t>27 de septiembre del 2011</a:t>
                      </a:r>
                    </a:p>
                  </a:txBody>
                  <a:tcPr marL="3983" marR="3983" marT="3983"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227696">
                <a:tc>
                  <a:txBody>
                    <a:bodyPr/>
                    <a:lstStyle/>
                    <a:p>
                      <a:pPr algn="l" fontAlgn="b"/>
                      <a:r>
                        <a:rPr lang="en-US" sz="1400" b="0" i="0" u="none" strike="noStrike">
                          <a:solidFill>
                            <a:srgbClr val="000000"/>
                          </a:solidFill>
                          <a:latin typeface="Calibri"/>
                        </a:rPr>
                        <a:t> </a:t>
                      </a:r>
                    </a:p>
                  </a:txBody>
                  <a:tcPr marL="3983" marR="3983" marT="3983" marB="0" anchor="b">
                    <a:lnL>
                      <a:noFill/>
                    </a:lnL>
                    <a:lnR>
                      <a:noFill/>
                    </a:lnR>
                    <a:lnT>
                      <a:noFill/>
                    </a:lnT>
                    <a:lnB>
                      <a:noFill/>
                    </a:lnB>
                    <a:solidFill>
                      <a:srgbClr val="FFFF00"/>
                    </a:solidFill>
                  </a:tcPr>
                </a:tc>
                <a:tc vMerge="1">
                  <a:txBody>
                    <a:bodyPr/>
                    <a:lstStyle/>
                    <a:p>
                      <a:endParaRPr lang="en-US"/>
                    </a:p>
                  </a:txBody>
                  <a:tcPr/>
                </a:tc>
                <a:tc>
                  <a:txBody>
                    <a:bodyPr/>
                    <a:lstStyle/>
                    <a:p>
                      <a:pPr algn="l" fontAlgn="ctr"/>
                      <a:r>
                        <a:rPr lang="es-ES" sz="1400" b="0" i="0" u="none" strike="noStrike">
                          <a:solidFill>
                            <a:srgbClr val="000000"/>
                          </a:solidFill>
                          <a:latin typeface="Calibri"/>
                        </a:rPr>
                        <a:t>Encuentro Candidatos Presidenciales 2012 - FINJUS</a:t>
                      </a:r>
                    </a:p>
                  </a:txBody>
                  <a:tcPr marL="3983" marR="3983" marT="3983" marB="0" anchor="ctr">
                    <a:lnL>
                      <a:noFill/>
                    </a:lnL>
                    <a:lnR>
                      <a:noFill/>
                    </a:lnR>
                    <a:lnT w="635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l" fontAlgn="ctr"/>
                      <a:r>
                        <a:rPr lang="es-ES" sz="1400" b="0" i="0" u="none" strike="noStrike">
                          <a:solidFill>
                            <a:srgbClr val="000000"/>
                          </a:solidFill>
                          <a:latin typeface="Calibri"/>
                        </a:rPr>
                        <a:t>2 de mayo del 2012</a:t>
                      </a:r>
                    </a:p>
                  </a:txBody>
                  <a:tcPr marL="3983" marR="3983" marT="3983" marB="0" anchor="ctr">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463525">
                <a:tc>
                  <a:txBody>
                    <a:bodyPr/>
                    <a:lstStyle/>
                    <a:p>
                      <a:pPr algn="l" fontAlgn="b"/>
                      <a:r>
                        <a:rPr lang="en-US" sz="1400" b="0" i="0" u="none" strike="noStrike">
                          <a:solidFill>
                            <a:srgbClr val="000000"/>
                          </a:solidFill>
                          <a:latin typeface="Calibri"/>
                        </a:rPr>
                        <a:t> </a:t>
                      </a:r>
                    </a:p>
                  </a:txBody>
                  <a:tcPr marL="3983" marR="3983" marT="3983" marB="0" anchor="b">
                    <a:lnL>
                      <a:noFill/>
                    </a:lnL>
                    <a:lnR>
                      <a:noFill/>
                    </a:lnR>
                    <a:lnT>
                      <a:noFill/>
                    </a:lnT>
                    <a:lnB>
                      <a:noFill/>
                    </a:lnB>
                    <a:solidFill>
                      <a:srgbClr val="FFFF00"/>
                    </a:solidFill>
                  </a:tcPr>
                </a:tc>
                <a:tc vMerge="1">
                  <a:txBody>
                    <a:bodyPr/>
                    <a:lstStyle/>
                    <a:p>
                      <a:endParaRPr lang="en-US"/>
                    </a:p>
                  </a:txBody>
                  <a:tcPr/>
                </a:tc>
                <a:tc>
                  <a:txBody>
                    <a:bodyPr/>
                    <a:lstStyle/>
                    <a:p>
                      <a:pPr algn="l" fontAlgn="ctr"/>
                      <a:r>
                        <a:rPr lang="es-ES" sz="1400" b="0" i="0" u="none" strike="noStrike">
                          <a:solidFill>
                            <a:srgbClr val="000000"/>
                          </a:solidFill>
                          <a:latin typeface="Calibri"/>
                        </a:rPr>
                        <a:t>Plan de Gobierno 2012-2016</a:t>
                      </a:r>
                      <a:br>
                        <a:rPr lang="es-ES" sz="1400" b="0" i="0" u="none" strike="noStrike">
                          <a:solidFill>
                            <a:srgbClr val="000000"/>
                          </a:solidFill>
                          <a:latin typeface="Calibri"/>
                        </a:rPr>
                      </a:br>
                      <a:r>
                        <a:rPr lang="es-ES" sz="1400" b="0" i="0" u="none" strike="noStrike">
                          <a:solidFill>
                            <a:srgbClr val="000000"/>
                          </a:solidFill>
                          <a:latin typeface="Calibri"/>
                        </a:rPr>
                        <a:t>Danilo Medina Presidente</a:t>
                      </a:r>
                    </a:p>
                  </a:txBody>
                  <a:tcPr marL="3983" marR="3983" marT="3983" marB="0" anchor="ctr">
                    <a:lnL>
                      <a:noFill/>
                    </a:lnL>
                    <a:lnR>
                      <a:noFill/>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000000"/>
                          </a:solidFill>
                          <a:latin typeface="Calibri"/>
                        </a:rPr>
                        <a:t> </a:t>
                      </a:r>
                    </a:p>
                  </a:txBody>
                  <a:tcPr marL="3983" marR="3983" marT="3983" marB="0" anchor="ctr">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91221">
                <a:tc>
                  <a:txBody>
                    <a:bodyPr/>
                    <a:lstStyle/>
                    <a:p>
                      <a:pPr algn="l" fontAlgn="b"/>
                      <a:r>
                        <a:rPr lang="en-US" sz="1400" b="0" i="0" u="none" strike="noStrike">
                          <a:solidFill>
                            <a:srgbClr val="000000"/>
                          </a:solidFill>
                          <a:latin typeface="Calibri"/>
                        </a:rPr>
                        <a:t> </a:t>
                      </a:r>
                    </a:p>
                  </a:txBody>
                  <a:tcPr marL="3983" marR="3983" marT="3983" marB="0" anchor="b">
                    <a:lnL>
                      <a:noFill/>
                    </a:lnL>
                    <a:lnR>
                      <a:noFill/>
                    </a:lnR>
                    <a:lnT>
                      <a:noFill/>
                    </a:lnT>
                    <a:lnB>
                      <a:noFill/>
                    </a:lnB>
                    <a:solidFill>
                      <a:srgbClr val="FFFF00"/>
                    </a:solidFill>
                  </a:tcPr>
                </a:tc>
                <a:tc>
                  <a:txBody>
                    <a:bodyPr/>
                    <a:lstStyle/>
                    <a:p>
                      <a:pPr algn="l" fontAlgn="ctr"/>
                      <a:r>
                        <a:rPr lang="es-ES" sz="1400" b="1" i="0" u="none" strike="noStrike" dirty="0">
                          <a:solidFill>
                            <a:schemeClr val="tx2"/>
                          </a:solidFill>
                          <a:latin typeface="Calibri"/>
                        </a:rPr>
                        <a:t>Hacer del Sistema Nacional de Contrataciones Públicas una herramienta para el desarrollo de los sectores productivos del país. </a:t>
                      </a:r>
                    </a:p>
                  </a:txBody>
                  <a:tcPr marL="3983" marR="3983" marT="3983"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Calibri"/>
                        </a:rPr>
                        <a:t>"La Mesa de Expertos en Función Pública" - Ministerio de Administración Pública y Participación Ciudadana.</a:t>
                      </a:r>
                    </a:p>
                  </a:txBody>
                  <a:tcPr marL="3983" marR="3983" marT="3983"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Calibri"/>
                        </a:rPr>
                        <a:t>27 de septiembre del 2011</a:t>
                      </a:r>
                    </a:p>
                  </a:txBody>
                  <a:tcPr marL="3983" marR="3983" marT="3983"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91221">
                <a:tc>
                  <a:txBody>
                    <a:bodyPr/>
                    <a:lstStyle/>
                    <a:p>
                      <a:pPr algn="l" fontAlgn="b"/>
                      <a:r>
                        <a:rPr lang="en-US" sz="1400" b="0" i="0" u="none" strike="noStrike">
                          <a:solidFill>
                            <a:srgbClr val="000000"/>
                          </a:solidFill>
                          <a:latin typeface="Calibri"/>
                        </a:rPr>
                        <a:t> </a:t>
                      </a:r>
                    </a:p>
                  </a:txBody>
                  <a:tcPr marL="3983" marR="3983" marT="3983" marB="0" anchor="b">
                    <a:lnL>
                      <a:noFill/>
                    </a:lnL>
                    <a:lnR>
                      <a:noFill/>
                    </a:lnR>
                    <a:lnT>
                      <a:noFill/>
                    </a:lnT>
                    <a:lnB>
                      <a:noFill/>
                    </a:lnB>
                    <a:solidFill>
                      <a:srgbClr val="FFFF00"/>
                    </a:solidFill>
                  </a:tcPr>
                </a:tc>
                <a:tc>
                  <a:txBody>
                    <a:bodyPr/>
                    <a:lstStyle/>
                    <a:p>
                      <a:pPr algn="l" fontAlgn="ctr"/>
                      <a:r>
                        <a:rPr lang="es-ES" sz="1400" b="0" i="0" u="none" strike="noStrike" dirty="0">
                          <a:solidFill>
                            <a:srgbClr val="000000"/>
                          </a:solidFill>
                          <a:latin typeface="Calibri"/>
                        </a:rPr>
                        <a:t>Enfocar las compras o adquisición de bienes, servicios y obras a satisfacer las necesidades de las personas (necesidades de la ciudadanía).</a:t>
                      </a:r>
                    </a:p>
                  </a:txBody>
                  <a:tcPr marL="3983" marR="3983" marT="3983"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Calibri"/>
                        </a:rPr>
                        <a:t>"La Mesa de Expertos en Función Pública" - Ministerio de Administración Pública y Participación Ciudadana.</a:t>
                      </a:r>
                    </a:p>
                  </a:txBody>
                  <a:tcPr marL="3983" marR="3983" marT="3983"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Calibri"/>
                        </a:rPr>
                        <a:t>27 de septiembre del 2011</a:t>
                      </a:r>
                    </a:p>
                  </a:txBody>
                  <a:tcPr marL="3983" marR="3983" marT="3983"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455393">
                <a:tc>
                  <a:txBody>
                    <a:bodyPr/>
                    <a:lstStyle/>
                    <a:p>
                      <a:pPr algn="l" fontAlgn="ctr"/>
                      <a:r>
                        <a:rPr lang="en-US" sz="1400" b="0" i="0" u="none" strike="noStrike">
                          <a:solidFill>
                            <a:srgbClr val="000000"/>
                          </a:solidFill>
                          <a:latin typeface="Calibri"/>
                        </a:rPr>
                        <a:t> </a:t>
                      </a:r>
                    </a:p>
                  </a:txBody>
                  <a:tcPr marL="3983" marR="3983" marT="3983" marB="0" anchor="ctr">
                    <a:lnL>
                      <a:noFill/>
                    </a:lnL>
                    <a:lnR>
                      <a:noFill/>
                    </a:lnR>
                    <a:lnT>
                      <a:noFill/>
                    </a:lnT>
                    <a:lnB>
                      <a:noFill/>
                    </a:lnB>
                    <a:solidFill>
                      <a:srgbClr val="FFFF00"/>
                    </a:solidFill>
                  </a:tcPr>
                </a:tc>
                <a:tc>
                  <a:txBody>
                    <a:bodyPr/>
                    <a:lstStyle/>
                    <a:p>
                      <a:pPr algn="l" fontAlgn="ctr"/>
                      <a:r>
                        <a:rPr lang="es-ES" sz="1400" b="0" i="0" u="none" strike="noStrike">
                          <a:solidFill>
                            <a:srgbClr val="000000"/>
                          </a:solidFill>
                          <a:latin typeface="Calibri"/>
                        </a:rPr>
                        <a:t>Garantizaremos la transparencia, elevaremos la calidad del gasto público y avanzaremos firmemente hacia una gestión pública austera, cada vez más profesional y efectiva.</a:t>
                      </a:r>
                    </a:p>
                  </a:txBody>
                  <a:tcPr marL="3983" marR="3983" marT="3983" marB="0" anchor="ctr">
                    <a:lnL>
                      <a:noFill/>
                    </a:lnL>
                    <a:lnR>
                      <a:noFill/>
                    </a:lnR>
                    <a:lnT w="12700" cap="flat" cmpd="sng" algn="ctr">
                      <a:solidFill>
                        <a:srgbClr val="948B54"/>
                      </a:solidFill>
                      <a:prstDash val="solid"/>
                      <a:round/>
                      <a:headEnd type="none" w="med" len="med"/>
                      <a:tailEnd type="none" w="med" len="med"/>
                    </a:lnT>
                    <a:lnB>
                      <a:noFill/>
                    </a:lnB>
                    <a:solidFill>
                      <a:srgbClr val="EEECE1"/>
                    </a:solidFill>
                  </a:tcPr>
                </a:tc>
                <a:tc>
                  <a:txBody>
                    <a:bodyPr/>
                    <a:lstStyle/>
                    <a:p>
                      <a:pPr algn="l" fontAlgn="ctr"/>
                      <a:r>
                        <a:rPr lang="es-ES" sz="1400" b="0" i="0" u="none" strike="noStrike">
                          <a:solidFill>
                            <a:srgbClr val="000000"/>
                          </a:solidFill>
                          <a:latin typeface="Calibri"/>
                        </a:rPr>
                        <a:t>Discurso de toma de posesión</a:t>
                      </a:r>
                    </a:p>
                  </a:txBody>
                  <a:tcPr marL="3983" marR="3983" marT="3983" marB="0" anchor="ctr">
                    <a:lnL>
                      <a:noFill/>
                    </a:lnL>
                    <a:lnR>
                      <a:noFill/>
                    </a:lnR>
                    <a:lnT w="12700" cap="flat" cmpd="sng" algn="ctr">
                      <a:solidFill>
                        <a:srgbClr val="948B54"/>
                      </a:solidFill>
                      <a:prstDash val="solid"/>
                      <a:round/>
                      <a:headEnd type="none" w="med" len="med"/>
                      <a:tailEnd type="none" w="med" len="med"/>
                    </a:lnT>
                    <a:lnB>
                      <a:noFill/>
                    </a:lnB>
                    <a:solidFill>
                      <a:srgbClr val="FFFFFF"/>
                    </a:solidFill>
                  </a:tcPr>
                </a:tc>
                <a:tc>
                  <a:txBody>
                    <a:bodyPr/>
                    <a:lstStyle/>
                    <a:p>
                      <a:pPr algn="ctr" fontAlgn="ctr"/>
                      <a:r>
                        <a:rPr lang="en-US" sz="1400" b="0" i="0" u="none" strike="noStrike" dirty="0">
                          <a:solidFill>
                            <a:srgbClr val="000000"/>
                          </a:solidFill>
                          <a:latin typeface="Calibri"/>
                        </a:rPr>
                        <a:t>16 de </a:t>
                      </a:r>
                      <a:r>
                        <a:rPr lang="en-US" sz="1400" b="0" i="0" u="none" strike="noStrike" dirty="0" err="1">
                          <a:solidFill>
                            <a:srgbClr val="000000"/>
                          </a:solidFill>
                          <a:latin typeface="Calibri"/>
                        </a:rPr>
                        <a:t>agosto</a:t>
                      </a:r>
                      <a:r>
                        <a:rPr lang="en-US" sz="1400" b="0" i="0" u="none" strike="noStrike" dirty="0">
                          <a:solidFill>
                            <a:srgbClr val="000000"/>
                          </a:solidFill>
                          <a:latin typeface="Calibri"/>
                        </a:rPr>
                        <a:t> del 2012</a:t>
                      </a:r>
                    </a:p>
                  </a:txBody>
                  <a:tcPr marL="3983" marR="3983" marT="3983"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1190879524"/>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175" y="457200"/>
            <a:ext cx="5562600" cy="584775"/>
          </a:xfrm>
          <a:prstGeom prst="rect">
            <a:avLst/>
          </a:prstGeom>
          <a:noFill/>
        </p:spPr>
        <p:txBody>
          <a:bodyPr wrap="square" rtlCol="0">
            <a:spAutoFit/>
          </a:bodyPr>
          <a:lstStyle/>
          <a:p>
            <a:pPr algn="ctr"/>
            <a:r>
              <a:rPr lang="en-US" sz="3200" b="1" dirty="0" err="1" smtClean="0">
                <a:solidFill>
                  <a:schemeClr val="tx2">
                    <a:lumMod val="75000"/>
                  </a:schemeClr>
                </a:solidFill>
              </a:rPr>
              <a:t>Transparencia</a:t>
            </a:r>
            <a:endParaRPr lang="en-US" sz="3200" b="1" dirty="0">
              <a:solidFill>
                <a:schemeClr val="tx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74209203"/>
              </p:ext>
            </p:extLst>
          </p:nvPr>
        </p:nvGraphicFramePr>
        <p:xfrm>
          <a:off x="304800" y="1143000"/>
          <a:ext cx="8382000" cy="4873775"/>
        </p:xfrm>
        <a:graphic>
          <a:graphicData uri="http://schemas.openxmlformats.org/drawingml/2006/table">
            <a:tbl>
              <a:tblPr/>
              <a:tblGrid>
                <a:gridCol w="4575747"/>
                <a:gridCol w="2019925"/>
                <a:gridCol w="1786328"/>
              </a:tblGrid>
              <a:tr h="393770">
                <a:tc>
                  <a:txBody>
                    <a:bodyPr/>
                    <a:lstStyle/>
                    <a:p>
                      <a:pPr algn="ctr" fontAlgn="ctr"/>
                      <a:r>
                        <a:rPr lang="en-US" sz="1300" b="1" i="0" u="none" strike="noStrike" dirty="0" err="1">
                          <a:solidFill>
                            <a:srgbClr val="FFFFFF"/>
                          </a:solidFill>
                          <a:latin typeface="+mn-lt"/>
                        </a:rPr>
                        <a:t>Acciones</a:t>
                      </a:r>
                      <a:r>
                        <a:rPr lang="en-US" sz="1300" b="1" i="0" u="none" strike="noStrike" dirty="0">
                          <a:solidFill>
                            <a:srgbClr val="FFFFFF"/>
                          </a:solidFill>
                          <a:latin typeface="+mn-lt"/>
                        </a:rPr>
                        <a:t> </a:t>
                      </a:r>
                      <a:r>
                        <a:rPr lang="en-US" sz="1300" b="1" i="0" u="none" strike="noStrike" dirty="0" err="1">
                          <a:solidFill>
                            <a:srgbClr val="FFFFFF"/>
                          </a:solidFill>
                          <a:latin typeface="+mn-lt"/>
                        </a:rPr>
                        <a:t>Propuestas</a:t>
                      </a:r>
                      <a:endParaRPr lang="en-US" sz="1300" b="1" i="0" u="none" strike="noStrike" dirty="0">
                        <a:solidFill>
                          <a:srgbClr val="FFFFFF"/>
                        </a:solidFill>
                        <a:latin typeface="+mn-lt"/>
                      </a:endParaRPr>
                    </a:p>
                  </a:txBody>
                  <a:tcPr marL="7430" marR="7430" marT="7430"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300" b="1" i="0" u="none" strike="noStrike">
                          <a:solidFill>
                            <a:srgbClr val="FFFFFF"/>
                          </a:solidFill>
                          <a:latin typeface="+mn-lt"/>
                        </a:rPr>
                        <a:t>Discurso/Publicación</a:t>
                      </a:r>
                    </a:p>
                  </a:txBody>
                  <a:tcPr marL="7430" marR="7430" marT="7430"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300" b="1" i="0" u="none" strike="noStrike">
                          <a:solidFill>
                            <a:srgbClr val="FFFFFF"/>
                          </a:solidFill>
                          <a:latin typeface="+mn-lt"/>
                        </a:rPr>
                        <a:t>Fecha de la Publicación</a:t>
                      </a:r>
                    </a:p>
                  </a:txBody>
                  <a:tcPr marL="7430" marR="7430" marT="7430"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787539">
                <a:tc>
                  <a:txBody>
                    <a:bodyPr/>
                    <a:lstStyle/>
                    <a:p>
                      <a:pPr algn="l" fontAlgn="ctr"/>
                      <a:r>
                        <a:rPr lang="es-ES" sz="1300" b="1" i="0" u="sng" strike="noStrike" dirty="0">
                          <a:solidFill>
                            <a:srgbClr val="002060"/>
                          </a:solidFill>
                          <a:latin typeface="+mn-lt"/>
                        </a:rPr>
                        <a:t>Instaurar la práctica de invitar a personas de la sociedad civil a vigilar los procedimientos de compras, incluyendo la organización de licitaciones y las adjudicaciones.</a:t>
                      </a:r>
                    </a:p>
                  </a:txBody>
                  <a:tcPr marL="7430" marR="7430" marT="7430" marB="0" anchor="ctr">
                    <a:lnL>
                      <a:noFill/>
                    </a:lnL>
                    <a:lnR>
                      <a:noFill/>
                    </a:lnR>
                    <a:lnT w="12700" cap="flat" cmpd="sng" algn="ctr">
                      <a:solidFill>
                        <a:srgbClr val="948B5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es-ES" sz="1300" b="0" i="0" u="none" strike="noStrike">
                          <a:solidFill>
                            <a:srgbClr val="000000"/>
                          </a:solidFill>
                          <a:latin typeface="+mn-lt"/>
                        </a:rPr>
                        <a:t>"La Mesa de Expertos en Función Pública" - Ministerio de Administración Pública y Participación Ciudadana.</a:t>
                      </a:r>
                    </a:p>
                  </a:txBody>
                  <a:tcPr marL="7430" marR="7430" marT="7430" marB="0" anchor="ctr">
                    <a:lnL>
                      <a:noFill/>
                    </a:lnL>
                    <a:lnR>
                      <a:noFill/>
                    </a:lnR>
                    <a:lnT w="12700" cap="flat" cmpd="sng" algn="ctr">
                      <a:solidFill>
                        <a:srgbClr val="948B5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300" b="0" i="0" u="none" strike="noStrike">
                          <a:solidFill>
                            <a:srgbClr val="000000"/>
                          </a:solidFill>
                          <a:latin typeface="+mn-lt"/>
                        </a:rPr>
                        <a:t>27 de septiembre del 2011</a:t>
                      </a:r>
                    </a:p>
                  </a:txBody>
                  <a:tcPr marL="7430" marR="7430" marT="743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787539">
                <a:tc>
                  <a:txBody>
                    <a:bodyPr/>
                    <a:lstStyle/>
                    <a:p>
                      <a:pPr algn="l" fontAlgn="ctr"/>
                      <a:r>
                        <a:rPr lang="es-ES" sz="1300" b="0" i="0" u="none" strike="noStrike">
                          <a:solidFill>
                            <a:srgbClr val="000000"/>
                          </a:solidFill>
                          <a:latin typeface="+mn-lt"/>
                        </a:rPr>
                        <a:t>Promover acompañamientos a los procesos proclives a denuncias, y también crearemos la figura de los testigos sociales, técnicos expertos, académicos, cuya participación pueda ser requerida para asistir a las insituciones en procesos que así lo ameriten, por su complejidad o por los montos involucrados.</a:t>
                      </a:r>
                    </a:p>
                  </a:txBody>
                  <a:tcPr marL="7430" marR="7430" marT="74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es-ES" sz="1300" b="0" i="0" u="none" strike="noStrike">
                          <a:solidFill>
                            <a:srgbClr val="000000"/>
                          </a:solidFill>
                          <a:latin typeface="+mn-lt"/>
                        </a:rPr>
                        <a:t>"La Mesa de Expertos en Función Pública" - Ministerio de Administración Pública y Participación Ciudadana.</a:t>
                      </a:r>
                    </a:p>
                  </a:txBody>
                  <a:tcPr marL="7430" marR="7430" marT="743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300" b="0" i="0" u="none" strike="noStrike">
                          <a:solidFill>
                            <a:srgbClr val="000000"/>
                          </a:solidFill>
                          <a:latin typeface="+mn-lt"/>
                        </a:rPr>
                        <a:t>27 de septiembre del 2011</a:t>
                      </a:r>
                    </a:p>
                  </a:txBody>
                  <a:tcPr marL="7430" marR="7430" marT="743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4614">
                <a:tc>
                  <a:txBody>
                    <a:bodyPr/>
                    <a:lstStyle/>
                    <a:p>
                      <a:pPr algn="l" fontAlgn="b"/>
                      <a:r>
                        <a:rPr lang="es-ES" sz="1300" b="0" i="0" u="none" strike="noStrike">
                          <a:solidFill>
                            <a:srgbClr val="000000"/>
                          </a:solidFill>
                          <a:latin typeface="+mn-lt"/>
                        </a:rPr>
                        <a:t>Evitar el pago de facturas sobrevaluadas en conveniencia con funcionarios del Estado</a:t>
                      </a:r>
                    </a:p>
                  </a:txBody>
                  <a:tcPr marL="7430" marR="7430" marT="7430" marB="0" anchor="b">
                    <a:lnL>
                      <a:noFill/>
                    </a:lnL>
                    <a:lnR>
                      <a:noFill/>
                    </a:lnR>
                    <a:lnT w="6350" cap="flat" cmpd="sng" algn="ctr">
                      <a:solidFill>
                        <a:srgbClr val="000000"/>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n-US" sz="1300" b="0" i="0" u="none" strike="noStrike">
                          <a:solidFill>
                            <a:srgbClr val="000000"/>
                          </a:solidFill>
                          <a:latin typeface="+mn-lt"/>
                        </a:rPr>
                        <a:t>Prensa Nacional</a:t>
                      </a:r>
                    </a:p>
                  </a:txBody>
                  <a:tcPr marL="7430" marR="7430" marT="743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300" b="0" i="0" u="none" strike="noStrike">
                          <a:solidFill>
                            <a:srgbClr val="000000"/>
                          </a:solidFill>
                          <a:latin typeface="+mn-lt"/>
                        </a:rPr>
                        <a:t>12 de Junio del 2012</a:t>
                      </a:r>
                    </a:p>
                  </a:txBody>
                  <a:tcPr marL="7430" marR="7430" marT="7430" marB="0" anchor="ctr">
                    <a:lnL>
                      <a:noFill/>
                    </a:lnL>
                    <a:lnR w="12700" cap="flat" cmpd="sng" algn="ctr">
                      <a:solidFill>
                        <a:srgbClr val="948B54"/>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304614">
                <a:tc>
                  <a:txBody>
                    <a:bodyPr/>
                    <a:lstStyle/>
                    <a:p>
                      <a:pPr algn="l" fontAlgn="b"/>
                      <a:endParaRPr lang="es-ES" sz="1300" b="1" i="0" u="sng" strike="noStrike" dirty="0" smtClean="0">
                        <a:solidFill>
                          <a:srgbClr val="002060"/>
                        </a:solidFill>
                        <a:latin typeface="+mn-lt"/>
                      </a:endParaRPr>
                    </a:p>
                    <a:p>
                      <a:pPr algn="l" fontAlgn="b"/>
                      <a:r>
                        <a:rPr lang="es-ES" sz="1300" b="1" i="0" u="sng" strike="noStrike" dirty="0" smtClean="0">
                          <a:solidFill>
                            <a:srgbClr val="002060"/>
                          </a:solidFill>
                          <a:latin typeface="+mn-lt"/>
                        </a:rPr>
                        <a:t>Adjudicar</a:t>
                      </a:r>
                      <a:r>
                        <a:rPr lang="es-ES" sz="1300" b="1" i="0" u="sng" strike="noStrike" baseline="0" dirty="0" smtClean="0">
                          <a:solidFill>
                            <a:srgbClr val="002060"/>
                          </a:solidFill>
                          <a:latin typeface="+mn-lt"/>
                        </a:rPr>
                        <a:t> las</a:t>
                      </a:r>
                      <a:r>
                        <a:rPr lang="es-ES" sz="1300" b="1" i="0" u="sng" strike="noStrike" dirty="0" smtClean="0">
                          <a:solidFill>
                            <a:srgbClr val="002060"/>
                          </a:solidFill>
                          <a:latin typeface="+mn-lt"/>
                        </a:rPr>
                        <a:t> </a:t>
                      </a:r>
                      <a:r>
                        <a:rPr lang="es-ES" sz="1300" b="1" i="0" u="sng" strike="noStrike" dirty="0">
                          <a:solidFill>
                            <a:srgbClr val="002060"/>
                          </a:solidFill>
                          <a:latin typeface="+mn-lt"/>
                        </a:rPr>
                        <a:t>aulas escolares en total transparencia y estricto apego a la normativa, en materia de compras y contrataciones.</a:t>
                      </a:r>
                    </a:p>
                  </a:txBody>
                  <a:tcPr marL="7430" marR="7430" marT="7430" marB="0" anchor="b">
                    <a:lnL>
                      <a:noFill/>
                    </a:lnL>
                    <a:lnR>
                      <a:noFill/>
                    </a:lnR>
                    <a:lnT w="12700" cap="flat" cmpd="sng" algn="ctr">
                      <a:solidFill>
                        <a:srgbClr val="948B54"/>
                      </a:solidFill>
                      <a:prstDash val="solid"/>
                      <a:round/>
                      <a:headEnd type="none" w="med" len="med"/>
                      <a:tailEnd type="none" w="med" len="med"/>
                    </a:lnT>
                    <a:lnB>
                      <a:noFill/>
                    </a:lnB>
                    <a:solidFill>
                      <a:srgbClr val="EEECE1"/>
                    </a:solidFill>
                  </a:tcPr>
                </a:tc>
                <a:tc>
                  <a:txBody>
                    <a:bodyPr/>
                    <a:lstStyle/>
                    <a:p>
                      <a:pPr algn="l" fontAlgn="ctr"/>
                      <a:r>
                        <a:rPr lang="es-ES" sz="1300" b="0" i="0" u="none" strike="noStrike">
                          <a:solidFill>
                            <a:srgbClr val="000000"/>
                          </a:solidFill>
                          <a:latin typeface="+mn-lt"/>
                        </a:rPr>
                        <a:t>Discurso de toma de posesión</a:t>
                      </a:r>
                    </a:p>
                  </a:txBody>
                  <a:tcPr marL="7430" marR="7430" marT="743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latin typeface="+mn-lt"/>
                        </a:rPr>
                        <a:t>16 de agosto del 2012</a:t>
                      </a:r>
                    </a:p>
                  </a:txBody>
                  <a:tcPr marL="7430" marR="7430" marT="743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549792">
                <a:tc>
                  <a:txBody>
                    <a:bodyPr/>
                    <a:lstStyle/>
                    <a:p>
                      <a:pPr algn="l" fontAlgn="ctr"/>
                      <a:endParaRPr lang="es-ES" sz="1300" b="1" i="0" u="sng" strike="noStrike" dirty="0">
                        <a:solidFill>
                          <a:srgbClr val="002060"/>
                        </a:solidFill>
                        <a:latin typeface="+mn-lt"/>
                      </a:endParaRPr>
                    </a:p>
                  </a:txBody>
                  <a:tcPr marL="7430" marR="7430" marT="7430" marB="0" anchor="ctr">
                    <a:lnL>
                      <a:noFill/>
                    </a:lnL>
                    <a:lnR>
                      <a:noFill/>
                    </a:lnR>
                    <a:lnT>
                      <a:noFill/>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300" b="0" i="0" u="none" strike="noStrike">
                          <a:solidFill>
                            <a:srgbClr val="000000"/>
                          </a:solidFill>
                          <a:latin typeface="+mn-lt"/>
                        </a:rPr>
                        <a:t>Discurso de toma de posesión</a:t>
                      </a:r>
                    </a:p>
                  </a:txBody>
                  <a:tcPr marL="7430" marR="7430" marT="743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latin typeface="+mn-lt"/>
                        </a:rPr>
                        <a:t>16 de agosto del 2012</a:t>
                      </a:r>
                    </a:p>
                  </a:txBody>
                  <a:tcPr marL="7430" marR="7430" marT="743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09228">
                <a:tc>
                  <a:txBody>
                    <a:bodyPr/>
                    <a:lstStyle/>
                    <a:p>
                      <a:pPr algn="l" fontAlgn="ctr"/>
                      <a:r>
                        <a:rPr lang="es-ES" sz="1300" b="0" i="0" u="none" strike="noStrike">
                          <a:solidFill>
                            <a:srgbClr val="000000"/>
                          </a:solidFill>
                          <a:latin typeface="+mn-lt"/>
                        </a:rPr>
                        <a:t>Desarrollaremos un sistema de consecuencias que reconozca a quienes cumplen meritoriamente con sus deberes, pero sancione de manera ejemplar a quienes puedan traicionar la confianza de la ciudadanía en el manejo de los fondos públicos.</a:t>
                      </a:r>
                    </a:p>
                  </a:txBody>
                  <a:tcPr marL="7430" marR="7430" marT="743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300" b="0" i="0" u="none" strike="noStrike">
                          <a:solidFill>
                            <a:srgbClr val="000000"/>
                          </a:solidFill>
                          <a:latin typeface="+mn-lt"/>
                        </a:rPr>
                        <a:t>Discurso de toma de posesión</a:t>
                      </a:r>
                    </a:p>
                  </a:txBody>
                  <a:tcPr marL="7430" marR="7430" marT="743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n-US" sz="1300" b="0" i="0" u="none" strike="noStrike">
                          <a:solidFill>
                            <a:srgbClr val="000000"/>
                          </a:solidFill>
                          <a:latin typeface="+mn-lt"/>
                        </a:rPr>
                        <a:t>16 de agosto del 2012</a:t>
                      </a:r>
                    </a:p>
                  </a:txBody>
                  <a:tcPr marL="7430" marR="7430" marT="743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326903">
                <a:tc>
                  <a:txBody>
                    <a:bodyPr/>
                    <a:lstStyle/>
                    <a:p>
                      <a:pPr algn="l" fontAlgn="ctr"/>
                      <a:r>
                        <a:rPr lang="es-ES" sz="1300" b="0" i="0" u="none" strike="noStrike">
                          <a:solidFill>
                            <a:srgbClr val="000000"/>
                          </a:solidFill>
                          <a:latin typeface="+mn-lt"/>
                        </a:rPr>
                        <a:t>Funcionarios no podrán ser también proveerdores del Estado.</a:t>
                      </a:r>
                    </a:p>
                  </a:txBody>
                  <a:tcPr marL="7430" marR="7430" marT="7430" marB="0" anchor="ctr">
                    <a:lnL>
                      <a:noFill/>
                    </a:lnL>
                    <a:lnR>
                      <a:noFill/>
                    </a:lnR>
                    <a:lnT w="12700" cap="flat" cmpd="sng" algn="ctr">
                      <a:solidFill>
                        <a:srgbClr val="948B54"/>
                      </a:solidFill>
                      <a:prstDash val="solid"/>
                      <a:round/>
                      <a:headEnd type="none" w="med" len="med"/>
                      <a:tailEnd type="none" w="med" len="med"/>
                    </a:lnT>
                    <a:lnB>
                      <a:noFill/>
                    </a:lnB>
                    <a:solidFill>
                      <a:srgbClr val="EEECE1"/>
                    </a:solidFill>
                  </a:tcPr>
                </a:tc>
                <a:tc>
                  <a:txBody>
                    <a:bodyPr/>
                    <a:lstStyle/>
                    <a:p>
                      <a:pPr algn="l" fontAlgn="ctr"/>
                      <a:r>
                        <a:rPr lang="en-US" sz="1300" b="0" i="0" u="none" strike="noStrike">
                          <a:solidFill>
                            <a:srgbClr val="000000"/>
                          </a:solidFill>
                          <a:latin typeface="+mn-lt"/>
                        </a:rPr>
                        <a:t>Prensa Nacional</a:t>
                      </a:r>
                    </a:p>
                  </a:txBody>
                  <a:tcPr marL="7430" marR="7430" marT="7430" marB="0" anchor="ctr">
                    <a:lnL>
                      <a:noFill/>
                    </a:lnL>
                    <a:lnR>
                      <a:noFill/>
                    </a:lnR>
                    <a:lnT w="12700" cap="flat" cmpd="sng" algn="ctr">
                      <a:solidFill>
                        <a:srgbClr val="948B54"/>
                      </a:solidFill>
                      <a:prstDash val="solid"/>
                      <a:round/>
                      <a:headEnd type="none" w="med" len="med"/>
                      <a:tailEnd type="none" w="med" len="med"/>
                    </a:lnT>
                    <a:lnB>
                      <a:noFill/>
                    </a:lnB>
                    <a:solidFill>
                      <a:srgbClr val="FFFFFF"/>
                    </a:solidFill>
                  </a:tcPr>
                </a:tc>
                <a:tc>
                  <a:txBody>
                    <a:bodyPr/>
                    <a:lstStyle/>
                    <a:p>
                      <a:pPr algn="ctr" fontAlgn="ctr"/>
                      <a:r>
                        <a:rPr lang="es-ES" sz="1300" b="0" i="0" u="none" strike="noStrike" dirty="0">
                          <a:solidFill>
                            <a:srgbClr val="000000"/>
                          </a:solidFill>
                          <a:latin typeface="+mn-lt"/>
                        </a:rPr>
                        <a:t>12 de Junio del 2012</a:t>
                      </a:r>
                    </a:p>
                  </a:txBody>
                  <a:tcPr marL="7430" marR="7430" marT="743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2819395291"/>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9771073"/>
              </p:ext>
            </p:extLst>
          </p:nvPr>
        </p:nvGraphicFramePr>
        <p:xfrm>
          <a:off x="304801" y="1042083"/>
          <a:ext cx="8458199" cy="5130117"/>
        </p:xfrm>
        <a:graphic>
          <a:graphicData uri="http://schemas.openxmlformats.org/drawingml/2006/table">
            <a:tbl>
              <a:tblPr/>
              <a:tblGrid>
                <a:gridCol w="396477"/>
                <a:gridCol w="4400907"/>
                <a:gridCol w="1942743"/>
                <a:gridCol w="1718072"/>
              </a:tblGrid>
              <a:tr h="337077">
                <a:tc>
                  <a:txBody>
                    <a:bodyPr/>
                    <a:lstStyle/>
                    <a:p>
                      <a:pPr algn="ctr" fontAlgn="ctr"/>
                      <a:r>
                        <a:rPr lang="en-US" sz="1200" b="1" i="0" u="none" strike="noStrike" dirty="0">
                          <a:solidFill>
                            <a:srgbClr val="FFFFFF"/>
                          </a:solidFill>
                          <a:latin typeface="Estrangelo Edessa"/>
                        </a:rPr>
                        <a:t> </a:t>
                      </a:r>
                    </a:p>
                  </a:txBody>
                  <a:tcPr marL="6360" marR="6360" marT="6360" marB="0" anchor="ctr">
                    <a:lnL>
                      <a:noFill/>
                    </a:lnL>
                    <a:lnR>
                      <a:noFill/>
                    </a:lnR>
                    <a:lnT>
                      <a:noFill/>
                    </a:lnT>
                    <a:lnB>
                      <a:noFill/>
                    </a:lnB>
                    <a:solidFill>
                      <a:srgbClr val="4A452A"/>
                    </a:solidFill>
                  </a:tcPr>
                </a:tc>
                <a:tc>
                  <a:txBody>
                    <a:bodyPr/>
                    <a:lstStyle/>
                    <a:p>
                      <a:pPr algn="ctr" fontAlgn="ctr"/>
                      <a:r>
                        <a:rPr lang="en-US" sz="1200" b="1" i="0" u="none" strike="noStrike">
                          <a:solidFill>
                            <a:srgbClr val="FFFFFF"/>
                          </a:solidFill>
                          <a:latin typeface="Estrangelo Edessa"/>
                        </a:rPr>
                        <a:t>Acciones Propuestas</a:t>
                      </a:r>
                    </a:p>
                  </a:txBody>
                  <a:tcPr marL="6360" marR="6360" marT="6360"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200" b="1" i="0" u="none" strike="noStrike">
                          <a:solidFill>
                            <a:srgbClr val="FFFFFF"/>
                          </a:solidFill>
                          <a:latin typeface="Estrangelo Edessa"/>
                        </a:rPr>
                        <a:t>Discurso/Publicación</a:t>
                      </a:r>
                    </a:p>
                  </a:txBody>
                  <a:tcPr marL="6360" marR="6360" marT="6360"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200" b="1" i="0" u="none" strike="noStrike" dirty="0" err="1">
                          <a:solidFill>
                            <a:srgbClr val="FFFFFF"/>
                          </a:solidFill>
                          <a:latin typeface="Estrangelo Edessa"/>
                        </a:rPr>
                        <a:t>Fecha</a:t>
                      </a:r>
                      <a:r>
                        <a:rPr lang="en-US" sz="1200" b="1" i="0" u="none" strike="noStrike" dirty="0">
                          <a:solidFill>
                            <a:srgbClr val="FFFFFF"/>
                          </a:solidFill>
                          <a:latin typeface="Estrangelo Edessa"/>
                        </a:rPr>
                        <a:t> de la </a:t>
                      </a:r>
                      <a:r>
                        <a:rPr lang="en-US" sz="1200" b="1" i="0" u="none" strike="noStrike" dirty="0" err="1">
                          <a:solidFill>
                            <a:srgbClr val="FFFFFF"/>
                          </a:solidFill>
                          <a:latin typeface="Estrangelo Edessa"/>
                        </a:rPr>
                        <a:t>Publicación</a:t>
                      </a:r>
                      <a:endParaRPr lang="en-US" sz="1200" b="1" i="0" u="none" strike="noStrike" dirty="0">
                        <a:solidFill>
                          <a:srgbClr val="FFFFFF"/>
                        </a:solidFill>
                        <a:latin typeface="Estrangelo Edessa"/>
                      </a:endParaRPr>
                    </a:p>
                  </a:txBody>
                  <a:tcPr marL="6360" marR="6360" marT="6360"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769552">
                <a:tc>
                  <a:txBody>
                    <a:bodyPr/>
                    <a:lstStyle/>
                    <a:p>
                      <a:pPr algn="l" fontAlgn="b"/>
                      <a:r>
                        <a:rPr lang="en-US" sz="1200" b="0" i="0" u="none" strike="noStrike">
                          <a:solidFill>
                            <a:srgbClr val="000000"/>
                          </a:solidFill>
                          <a:latin typeface="Calibri"/>
                        </a:rPr>
                        <a:t> </a:t>
                      </a:r>
                    </a:p>
                  </a:txBody>
                  <a:tcPr marL="6360" marR="6360" marT="6360" marB="0" anchor="b">
                    <a:lnL>
                      <a:noFill/>
                    </a:lnL>
                    <a:lnR>
                      <a:noFill/>
                    </a:lnR>
                    <a:lnT>
                      <a:noFill/>
                    </a:lnT>
                    <a:lnB>
                      <a:noFill/>
                    </a:lnB>
                    <a:solidFill>
                      <a:srgbClr val="FFFF00"/>
                    </a:solidFill>
                  </a:tcPr>
                </a:tc>
                <a:tc>
                  <a:txBody>
                    <a:bodyPr/>
                    <a:lstStyle/>
                    <a:p>
                      <a:pPr algn="l" fontAlgn="b"/>
                      <a:r>
                        <a:rPr lang="es-ES" sz="1200" b="0" i="0" u="none" strike="noStrike" dirty="0">
                          <a:solidFill>
                            <a:srgbClr val="000000"/>
                          </a:solidFill>
                          <a:latin typeface="Calibri"/>
                        </a:rPr>
                        <a:t>Crearemos las condiciones necesarias, para que las Pymes se aprovechen de los beneficios que les ofrece la Ley de Compras y Contrataciones Públicas, para que éstas, sean suplidoras importantes del Estado y de las grandes empresas. Para ello, en los próximos días, estaremos promulgando un decreto que modifica el reglamento de compras y contrataciones.</a:t>
                      </a:r>
                    </a:p>
                  </a:txBody>
                  <a:tcPr marL="6360" marR="6360" marT="6360" marB="0" anchor="b">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200" b="0" i="0" u="none" strike="noStrike">
                          <a:solidFill>
                            <a:srgbClr val="000000"/>
                          </a:solidFill>
                          <a:latin typeface="Calibri"/>
                        </a:rPr>
                        <a:t>Discurso de toma de posesión</a:t>
                      </a:r>
                      <a:br>
                        <a:rPr lang="es-ES" sz="1200" b="0" i="0" u="none" strike="noStrike">
                          <a:solidFill>
                            <a:srgbClr val="000000"/>
                          </a:solidFill>
                          <a:latin typeface="Calibri"/>
                        </a:rPr>
                      </a:br>
                      <a:r>
                        <a:rPr lang="es-ES" sz="1200" b="0" i="0" u="none" strike="noStrike">
                          <a:solidFill>
                            <a:srgbClr val="000000"/>
                          </a:solidFill>
                          <a:latin typeface="Calibri"/>
                        </a:rPr>
                        <a:t>Danilo Medina</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latin typeface="Calibri"/>
                        </a:rPr>
                        <a:t>16 de agosto del 2012</a:t>
                      </a:r>
                    </a:p>
                  </a:txBody>
                  <a:tcPr marL="6360" marR="6360" marT="636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515155">
                <a:tc>
                  <a:txBody>
                    <a:bodyPr/>
                    <a:lstStyle/>
                    <a:p>
                      <a:pPr algn="l" fontAlgn="b"/>
                      <a:r>
                        <a:rPr lang="en-US" sz="1200" b="0" i="0" u="none" strike="noStrike">
                          <a:solidFill>
                            <a:srgbClr val="000000"/>
                          </a:solidFill>
                          <a:latin typeface="Calibri"/>
                        </a:rPr>
                        <a:t> </a:t>
                      </a:r>
                    </a:p>
                  </a:txBody>
                  <a:tcPr marL="6360" marR="6360" marT="6360" marB="0" anchor="b">
                    <a:lnL>
                      <a:noFill/>
                    </a:lnL>
                    <a:lnR>
                      <a:noFill/>
                    </a:lnR>
                    <a:lnT>
                      <a:noFill/>
                    </a:lnT>
                    <a:lnB>
                      <a:noFill/>
                    </a:lnB>
                    <a:solidFill>
                      <a:srgbClr val="FFFF00"/>
                    </a:solidFill>
                  </a:tcPr>
                </a:tc>
                <a:tc>
                  <a:txBody>
                    <a:bodyPr/>
                    <a:lstStyle/>
                    <a:p>
                      <a:pPr algn="l" fontAlgn="ctr"/>
                      <a:r>
                        <a:rPr lang="es-ES" sz="1200" b="0" i="0" u="none" strike="noStrike">
                          <a:solidFill>
                            <a:srgbClr val="000000"/>
                          </a:solidFill>
                          <a:latin typeface="Calibri"/>
                        </a:rPr>
                        <a:t>Formalizar alianzas estratégicas para expandir las informaciones sobre los procesos de compras a los ingenieros y firmas constructoras, a las MIPYMES, y a proveedores especializados.</a:t>
                      </a:r>
                    </a:p>
                  </a:txBody>
                  <a:tcPr marL="6360" marR="6360" marT="6360" marB="0" anchor="ctr">
                    <a:lnL>
                      <a:noFill/>
                    </a:lnL>
                    <a:lnR>
                      <a:noFill/>
                    </a:lnR>
                    <a:lnT w="12700" cap="flat" cmpd="sng" algn="ctr">
                      <a:solidFill>
                        <a:srgbClr val="948B5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es-ES" sz="1200" b="0" i="0" u="none" strike="noStrike">
                          <a:solidFill>
                            <a:srgbClr val="000000"/>
                          </a:solidFill>
                          <a:latin typeface="Calibri"/>
                        </a:rPr>
                        <a:t>"La Mesa de Expertos en Función Pública" - Ministerio de Administración Pública y Participación Ciudadana.</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200" b="0" i="0" u="none" strike="noStrike">
                          <a:solidFill>
                            <a:srgbClr val="000000"/>
                          </a:solidFill>
                          <a:latin typeface="Calibri"/>
                        </a:rPr>
                        <a:t>27 de septiembre del 2011</a:t>
                      </a:r>
                    </a:p>
                  </a:txBody>
                  <a:tcPr marL="6360" marR="6360" marT="636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515155">
                <a:tc>
                  <a:txBody>
                    <a:bodyPr/>
                    <a:lstStyle/>
                    <a:p>
                      <a:pPr algn="l" fontAlgn="b"/>
                      <a:r>
                        <a:rPr lang="en-US" sz="1200" b="0" i="0" u="none" strike="noStrike">
                          <a:solidFill>
                            <a:srgbClr val="000000"/>
                          </a:solidFill>
                          <a:latin typeface="Calibri"/>
                        </a:rPr>
                        <a:t> </a:t>
                      </a:r>
                    </a:p>
                  </a:txBody>
                  <a:tcPr marL="6360" marR="6360" marT="6360" marB="0" anchor="b">
                    <a:lnL>
                      <a:noFill/>
                    </a:lnL>
                    <a:lnR>
                      <a:noFill/>
                    </a:lnR>
                    <a:lnT>
                      <a:noFill/>
                    </a:lnT>
                    <a:lnB>
                      <a:noFill/>
                    </a:lnB>
                    <a:solidFill>
                      <a:srgbClr val="FFFF00"/>
                    </a:solidFill>
                  </a:tcPr>
                </a:tc>
                <a:tc>
                  <a:txBody>
                    <a:bodyPr/>
                    <a:lstStyle/>
                    <a:p>
                      <a:pPr algn="l" fontAlgn="b"/>
                      <a:r>
                        <a:rPr lang="es-ES" sz="1200" b="0" i="0" u="none" strike="noStrike">
                          <a:solidFill>
                            <a:srgbClr val="000000"/>
                          </a:solidFill>
                          <a:latin typeface="Calibri"/>
                        </a:rPr>
                        <a:t>Asegurar que las cuotas para que las compras a las Pymes, establecidas en la normativa, sean efectivas, mediante procedimientos específicos que posibiliten eliminar las barreras que hoy día dificultan su participación.</a:t>
                      </a:r>
                    </a:p>
                  </a:txBody>
                  <a:tcPr marL="6360" marR="6360" marT="6360" marB="0" anchor="b">
                    <a:lnL>
                      <a:noFill/>
                    </a:lnL>
                    <a:lnR>
                      <a:noFill/>
                    </a:lnR>
                    <a:lnT w="6350" cap="flat" cmpd="sng" algn="ctr">
                      <a:solidFill>
                        <a:srgbClr val="000000"/>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200" b="0" i="0" u="none" strike="noStrike">
                          <a:solidFill>
                            <a:srgbClr val="000000"/>
                          </a:solidFill>
                          <a:latin typeface="Calibri"/>
                        </a:rPr>
                        <a:t>Plan de Gobierno 2012-2016</a:t>
                      </a:r>
                      <a:br>
                        <a:rPr lang="es-ES" sz="1200" b="0" i="0" u="none" strike="noStrike">
                          <a:solidFill>
                            <a:srgbClr val="000000"/>
                          </a:solidFill>
                          <a:latin typeface="Calibri"/>
                        </a:rPr>
                      </a:br>
                      <a:r>
                        <a:rPr lang="es-ES" sz="1200" b="0" i="0" u="none" strike="noStrike">
                          <a:solidFill>
                            <a:srgbClr val="000000"/>
                          </a:solidFill>
                          <a:latin typeface="Calibri"/>
                        </a:rPr>
                        <a:t>Danilo Medina Presidente</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latin typeface="Calibri"/>
                        </a:rPr>
                        <a:t> </a:t>
                      </a:r>
                    </a:p>
                  </a:txBody>
                  <a:tcPr marL="6360" marR="6360" marT="636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74153">
                <a:tc>
                  <a:txBody>
                    <a:bodyPr/>
                    <a:lstStyle/>
                    <a:p>
                      <a:pPr algn="l" fontAlgn="b"/>
                      <a:r>
                        <a:rPr lang="en-US" sz="1200" b="0" i="0" u="none" strike="noStrike">
                          <a:solidFill>
                            <a:srgbClr val="000000"/>
                          </a:solidFill>
                          <a:latin typeface="Calibri"/>
                        </a:rPr>
                        <a:t> </a:t>
                      </a:r>
                    </a:p>
                  </a:txBody>
                  <a:tcPr marL="6360" marR="6360" marT="6360" marB="0" anchor="b">
                    <a:lnL>
                      <a:noFill/>
                    </a:lnL>
                    <a:lnR>
                      <a:noFill/>
                    </a:lnR>
                    <a:lnT>
                      <a:noFill/>
                    </a:lnT>
                    <a:lnB>
                      <a:noFill/>
                    </a:lnB>
                    <a:solidFill>
                      <a:srgbClr val="FFFF00"/>
                    </a:solidFill>
                  </a:tcPr>
                </a:tc>
                <a:tc>
                  <a:txBody>
                    <a:bodyPr/>
                    <a:lstStyle/>
                    <a:p>
                      <a:pPr algn="l" fontAlgn="ctr"/>
                      <a:r>
                        <a:rPr lang="es-ES" sz="1200" b="0" i="0" u="none" strike="noStrike" dirty="0">
                          <a:solidFill>
                            <a:srgbClr val="000000"/>
                          </a:solidFill>
                          <a:latin typeface="Calibri"/>
                        </a:rPr>
                        <a:t>Para garantizar la igualdad de género, se hará cumplir la Ley No. 488-08, que establece una </a:t>
                      </a:r>
                      <a:r>
                        <a:rPr lang="es-ES" sz="1200" b="0" i="0" u="none" strike="noStrike" dirty="0" err="1">
                          <a:solidFill>
                            <a:srgbClr val="000000"/>
                          </a:solidFill>
                          <a:latin typeface="Calibri"/>
                        </a:rPr>
                        <a:t>signación</a:t>
                      </a:r>
                      <a:r>
                        <a:rPr lang="es-ES" sz="1200" b="0" i="0" u="none" strike="noStrike" dirty="0">
                          <a:solidFill>
                            <a:srgbClr val="000000"/>
                          </a:solidFill>
                          <a:latin typeface="Calibri"/>
                        </a:rPr>
                        <a:t> mediante un proceso transparente, de un 20% de las compras y contrataciones públicas a </a:t>
                      </a:r>
                      <a:r>
                        <a:rPr lang="es-ES" sz="1200" b="0" i="0" u="none" strike="noStrike" dirty="0" err="1">
                          <a:solidFill>
                            <a:srgbClr val="000000"/>
                          </a:solidFill>
                          <a:latin typeface="Calibri"/>
                        </a:rPr>
                        <a:t>Mipymes</a:t>
                      </a:r>
                      <a:r>
                        <a:rPr lang="es-ES" sz="1200" b="0" i="0" u="none" strike="noStrike" dirty="0">
                          <a:solidFill>
                            <a:srgbClr val="000000"/>
                          </a:solidFill>
                          <a:latin typeface="Calibri"/>
                        </a:rPr>
                        <a:t> dirigidas por mujeres, o donde las mujeres sean propietarias de más de un 50% de su participación accionaria.</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200" b="0" i="0" u="none" strike="noStrike">
                          <a:solidFill>
                            <a:srgbClr val="000000"/>
                          </a:solidFill>
                          <a:latin typeface="Calibri"/>
                        </a:rPr>
                        <a:t>Plan de Gobierno 2012-2016</a:t>
                      </a:r>
                      <a:br>
                        <a:rPr lang="es-ES" sz="1200" b="0" i="0" u="none" strike="noStrike">
                          <a:solidFill>
                            <a:srgbClr val="000000"/>
                          </a:solidFill>
                          <a:latin typeface="Calibri"/>
                        </a:rPr>
                      </a:br>
                      <a:r>
                        <a:rPr lang="es-ES" sz="1200" b="0" i="0" u="none" strike="noStrike">
                          <a:solidFill>
                            <a:srgbClr val="000000"/>
                          </a:solidFill>
                          <a:latin typeface="Calibri"/>
                        </a:rPr>
                        <a:t>Danilo Medina Presidente</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latin typeface="Calibri"/>
                        </a:rPr>
                        <a:t> </a:t>
                      </a:r>
                    </a:p>
                  </a:txBody>
                  <a:tcPr marL="6360" marR="6360" marT="636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540595">
                <a:tc>
                  <a:txBody>
                    <a:bodyPr/>
                    <a:lstStyle/>
                    <a:p>
                      <a:pPr algn="l" fontAlgn="b"/>
                      <a:r>
                        <a:rPr lang="en-US" sz="1200" b="0" i="0" u="none" strike="noStrike">
                          <a:solidFill>
                            <a:srgbClr val="000000"/>
                          </a:solidFill>
                          <a:latin typeface="Calibri"/>
                        </a:rPr>
                        <a:t> </a:t>
                      </a:r>
                    </a:p>
                  </a:txBody>
                  <a:tcPr marL="6360" marR="6360" marT="6360" marB="0" anchor="b">
                    <a:lnL>
                      <a:noFill/>
                    </a:lnL>
                    <a:lnR>
                      <a:noFill/>
                    </a:lnR>
                    <a:lnT>
                      <a:noFill/>
                    </a:lnT>
                    <a:lnB>
                      <a:noFill/>
                    </a:lnB>
                    <a:solidFill>
                      <a:srgbClr val="FFFF00"/>
                    </a:solidFill>
                  </a:tcPr>
                </a:tc>
                <a:tc>
                  <a:txBody>
                    <a:bodyPr/>
                    <a:lstStyle/>
                    <a:p>
                      <a:pPr algn="l" fontAlgn="ctr"/>
                      <a:r>
                        <a:rPr lang="es-ES" sz="1200" b="1" i="0" u="sng" strike="noStrike" dirty="0" smtClean="0">
                          <a:solidFill>
                            <a:schemeClr val="tx2"/>
                          </a:solidFill>
                          <a:effectLst/>
                          <a:latin typeface="Calibri"/>
                        </a:rPr>
                        <a:t>Promover</a:t>
                      </a:r>
                      <a:r>
                        <a:rPr lang="es-ES" sz="1200" b="1" i="0" u="sng" strike="noStrike" baseline="0" dirty="0" smtClean="0">
                          <a:solidFill>
                            <a:schemeClr val="tx2"/>
                          </a:solidFill>
                          <a:effectLst/>
                          <a:latin typeface="Calibri"/>
                        </a:rPr>
                        <a:t> </a:t>
                      </a:r>
                      <a:r>
                        <a:rPr lang="es-ES" sz="1200" b="1" i="0" u="sng" strike="noStrike" dirty="0" smtClean="0">
                          <a:solidFill>
                            <a:schemeClr val="tx2"/>
                          </a:solidFill>
                          <a:effectLst/>
                          <a:latin typeface="Calibri"/>
                        </a:rPr>
                        <a:t> </a:t>
                      </a:r>
                      <a:r>
                        <a:rPr lang="es-ES" sz="1200" b="1" i="0" u="sng" strike="noStrike" dirty="0">
                          <a:solidFill>
                            <a:schemeClr val="tx2"/>
                          </a:solidFill>
                          <a:effectLst/>
                          <a:latin typeface="Calibri"/>
                        </a:rPr>
                        <a:t>la participación de constructores establecidos en los municipios, provincias y regiones, donde se construyan estas obras (1er año 10,000 nuevas aulas y en 4 años un total de </a:t>
                      </a:r>
                      <a:r>
                        <a:rPr lang="es-ES" sz="1200" b="1" i="0" u="sng" strike="noStrike" dirty="0" smtClean="0">
                          <a:solidFill>
                            <a:schemeClr val="tx2"/>
                          </a:solidFill>
                          <a:effectLst/>
                          <a:latin typeface="Calibri"/>
                        </a:rPr>
                        <a:t>28,000</a:t>
                      </a:r>
                      <a:r>
                        <a:rPr lang="es-ES" sz="1200" b="1" i="0" u="sng" strike="noStrike" dirty="0">
                          <a:solidFill>
                            <a:schemeClr val="tx2"/>
                          </a:solidFill>
                          <a:effectLst/>
                          <a:latin typeface="Calibri"/>
                        </a:rPr>
                        <a:t>).</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200" b="0" i="0" u="none" strike="noStrike">
                          <a:solidFill>
                            <a:srgbClr val="000000"/>
                          </a:solidFill>
                          <a:latin typeface="Calibri"/>
                        </a:rPr>
                        <a:t>Discurso de toma de posesión</a:t>
                      </a:r>
                    </a:p>
                  </a:txBody>
                  <a:tcPr marL="6360" marR="6360" marT="6360"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latin typeface="Calibri"/>
                        </a:rPr>
                        <a:t>16 de agosto del 2012</a:t>
                      </a:r>
                    </a:p>
                  </a:txBody>
                  <a:tcPr marL="6360" marR="6360" marT="636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712313">
                <a:tc>
                  <a:txBody>
                    <a:bodyPr/>
                    <a:lstStyle/>
                    <a:p>
                      <a:pPr algn="l" fontAlgn="b"/>
                      <a:r>
                        <a:rPr lang="en-US" sz="1200" b="0" i="0" u="none" strike="noStrike">
                          <a:solidFill>
                            <a:srgbClr val="000000"/>
                          </a:solidFill>
                          <a:latin typeface="Calibri"/>
                        </a:rPr>
                        <a:t> </a:t>
                      </a:r>
                    </a:p>
                  </a:txBody>
                  <a:tcPr marL="6360" marR="6360" marT="6360" marB="0" anchor="b">
                    <a:lnL>
                      <a:noFill/>
                    </a:lnL>
                    <a:lnR>
                      <a:noFill/>
                    </a:lnR>
                    <a:lnT>
                      <a:noFill/>
                    </a:lnT>
                    <a:lnB>
                      <a:noFill/>
                    </a:lnB>
                    <a:solidFill>
                      <a:srgbClr val="FFFF00"/>
                    </a:solidFill>
                  </a:tcPr>
                </a:tc>
                <a:tc>
                  <a:txBody>
                    <a:bodyPr/>
                    <a:lstStyle/>
                    <a:p>
                      <a:pPr algn="l" fontAlgn="b"/>
                      <a:r>
                        <a:rPr lang="es-ES" sz="1200" b="1" i="0" u="sng" strike="noStrike" dirty="0" smtClean="0">
                          <a:solidFill>
                            <a:schemeClr val="tx2"/>
                          </a:solidFill>
                          <a:effectLst/>
                          <a:latin typeface="Calibri"/>
                        </a:rPr>
                        <a:t>Propiciar</a:t>
                      </a:r>
                      <a:r>
                        <a:rPr lang="es-ES" sz="1200" b="1" i="0" u="sng" strike="noStrike" baseline="0" dirty="0" smtClean="0">
                          <a:solidFill>
                            <a:schemeClr val="tx2"/>
                          </a:solidFill>
                          <a:effectLst/>
                          <a:latin typeface="Calibri"/>
                        </a:rPr>
                        <a:t>, </a:t>
                      </a:r>
                      <a:r>
                        <a:rPr lang="es-ES" sz="1200" b="1" i="0" u="sng" strike="noStrike" dirty="0" smtClean="0">
                          <a:solidFill>
                            <a:schemeClr val="tx2"/>
                          </a:solidFill>
                          <a:effectLst/>
                          <a:latin typeface="Calibri"/>
                        </a:rPr>
                        <a:t>siempre </a:t>
                      </a:r>
                      <a:r>
                        <a:rPr lang="es-ES" sz="1200" b="1" i="0" u="sng" strike="noStrike" dirty="0">
                          <a:solidFill>
                            <a:schemeClr val="tx2"/>
                          </a:solidFill>
                          <a:effectLst/>
                          <a:latin typeface="Calibri"/>
                        </a:rPr>
                        <a:t>que sea posible, la participación de la pequeña y mediana producción local, en los programas de alimentación escolar, y en el suministro de bienes a los centros escolares, para que aporten al fortalecimiento del desarrollo local.</a:t>
                      </a:r>
                    </a:p>
                  </a:txBody>
                  <a:tcPr marL="6360" marR="6360" marT="6360" marB="0" anchor="b">
                    <a:lnL>
                      <a:noFill/>
                    </a:lnL>
                    <a:lnR>
                      <a:noFill/>
                    </a:lnR>
                    <a:lnT w="12700" cap="flat" cmpd="sng" algn="ctr">
                      <a:solidFill>
                        <a:srgbClr val="948B54"/>
                      </a:solidFill>
                      <a:prstDash val="solid"/>
                      <a:round/>
                      <a:headEnd type="none" w="med" len="med"/>
                      <a:tailEnd type="none" w="med" len="med"/>
                    </a:lnT>
                    <a:lnB>
                      <a:noFill/>
                    </a:lnB>
                    <a:solidFill>
                      <a:srgbClr val="EEECE1"/>
                    </a:solidFill>
                  </a:tcPr>
                </a:tc>
                <a:tc>
                  <a:txBody>
                    <a:bodyPr/>
                    <a:lstStyle/>
                    <a:p>
                      <a:pPr algn="l" fontAlgn="ctr"/>
                      <a:r>
                        <a:rPr lang="es-ES" sz="1200" b="0" i="0" u="none" strike="noStrike">
                          <a:solidFill>
                            <a:srgbClr val="000000"/>
                          </a:solidFill>
                          <a:latin typeface="Calibri"/>
                        </a:rPr>
                        <a:t>Discurso de toma de posesión</a:t>
                      </a:r>
                    </a:p>
                  </a:txBody>
                  <a:tcPr marL="6360" marR="6360" marT="6360" marB="0" anchor="ctr">
                    <a:lnL>
                      <a:noFill/>
                    </a:lnL>
                    <a:lnR>
                      <a:noFill/>
                    </a:lnR>
                    <a:lnT w="12700" cap="flat" cmpd="sng" algn="ctr">
                      <a:solidFill>
                        <a:srgbClr val="948B54"/>
                      </a:solidFill>
                      <a:prstDash val="solid"/>
                      <a:round/>
                      <a:headEnd type="none" w="med" len="med"/>
                      <a:tailEnd type="none" w="med" len="med"/>
                    </a:lnT>
                    <a:lnB>
                      <a:noFill/>
                    </a:lnB>
                    <a:solidFill>
                      <a:srgbClr val="FFFFFF"/>
                    </a:solidFill>
                  </a:tcPr>
                </a:tc>
                <a:tc>
                  <a:txBody>
                    <a:bodyPr/>
                    <a:lstStyle/>
                    <a:p>
                      <a:pPr algn="ctr" fontAlgn="ctr"/>
                      <a:r>
                        <a:rPr lang="en-US" sz="1200" b="0" i="0" u="none" strike="noStrike" dirty="0">
                          <a:solidFill>
                            <a:srgbClr val="000000"/>
                          </a:solidFill>
                          <a:latin typeface="Calibri"/>
                        </a:rPr>
                        <a:t>16 de </a:t>
                      </a:r>
                      <a:r>
                        <a:rPr lang="en-US" sz="1200" b="0" i="0" u="none" strike="noStrike" dirty="0" err="1">
                          <a:solidFill>
                            <a:srgbClr val="000000"/>
                          </a:solidFill>
                          <a:latin typeface="Calibri"/>
                        </a:rPr>
                        <a:t>agosto</a:t>
                      </a:r>
                      <a:r>
                        <a:rPr lang="en-US" sz="1200" b="0" i="0" u="none" strike="noStrike" dirty="0">
                          <a:solidFill>
                            <a:srgbClr val="000000"/>
                          </a:solidFill>
                          <a:latin typeface="Calibri"/>
                        </a:rPr>
                        <a:t> del 2012</a:t>
                      </a:r>
                    </a:p>
                  </a:txBody>
                  <a:tcPr marL="6360" marR="6360" marT="6360"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a:noFill/>
                    </a:lnB>
                    <a:solidFill>
                      <a:srgbClr val="FFFFFF"/>
                    </a:solidFill>
                  </a:tcPr>
                </a:tc>
              </a:tr>
            </a:tbl>
          </a:graphicData>
        </a:graphic>
      </p:graphicFrame>
      <p:sp>
        <p:nvSpPr>
          <p:cNvPr id="3" name="TextBox 2"/>
          <p:cNvSpPr txBox="1"/>
          <p:nvPr/>
        </p:nvSpPr>
        <p:spPr>
          <a:xfrm>
            <a:off x="1781175" y="381000"/>
            <a:ext cx="5562600" cy="584775"/>
          </a:xfrm>
          <a:prstGeom prst="rect">
            <a:avLst/>
          </a:prstGeom>
          <a:noFill/>
        </p:spPr>
        <p:txBody>
          <a:bodyPr wrap="square" rtlCol="0">
            <a:spAutoFit/>
          </a:bodyPr>
          <a:lstStyle/>
          <a:p>
            <a:pPr algn="ctr"/>
            <a:r>
              <a:rPr lang="en-US" sz="3200" b="1" dirty="0" err="1" smtClean="0">
                <a:solidFill>
                  <a:schemeClr val="tx2">
                    <a:lumMod val="75000"/>
                  </a:schemeClr>
                </a:solidFill>
              </a:rPr>
              <a:t>Mipymes</a:t>
            </a:r>
            <a:endParaRPr lang="en-US" sz="3200" b="1" dirty="0">
              <a:solidFill>
                <a:schemeClr val="tx2">
                  <a:lumMod val="75000"/>
                </a:schemeClr>
              </a:solidFill>
            </a:endParaRPr>
          </a:p>
        </p:txBody>
      </p:sp>
    </p:spTree>
    <p:extLst>
      <p:ext uri="{BB962C8B-B14F-4D97-AF65-F5344CB8AC3E}">
        <p14:creationId xmlns:p14="http://schemas.microsoft.com/office/powerpoint/2010/main" val="1425416202"/>
      </p:ext>
    </p:extLst>
  </p:cSld>
  <p:clrMapOvr>
    <a:masterClrMapping/>
  </p:clrMapOvr>
  <p:transition spd="med">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175" y="381000"/>
            <a:ext cx="5562600" cy="584775"/>
          </a:xfrm>
          <a:prstGeom prst="rect">
            <a:avLst/>
          </a:prstGeom>
          <a:noFill/>
        </p:spPr>
        <p:txBody>
          <a:bodyPr wrap="square" rtlCol="0">
            <a:spAutoFit/>
          </a:bodyPr>
          <a:lstStyle/>
          <a:p>
            <a:pPr algn="ctr"/>
            <a:r>
              <a:rPr lang="en-US" sz="3200" b="1" dirty="0" err="1" smtClean="0">
                <a:solidFill>
                  <a:schemeClr val="tx2">
                    <a:lumMod val="75000"/>
                  </a:schemeClr>
                </a:solidFill>
              </a:rPr>
              <a:t>Calidad</a:t>
            </a:r>
            <a:r>
              <a:rPr lang="en-US" sz="3200" b="1" dirty="0" smtClean="0">
                <a:solidFill>
                  <a:schemeClr val="tx2">
                    <a:lumMod val="75000"/>
                  </a:schemeClr>
                </a:solidFill>
              </a:rPr>
              <a:t> del </a:t>
            </a:r>
            <a:r>
              <a:rPr lang="en-US" sz="3200" b="1" dirty="0" err="1" smtClean="0">
                <a:solidFill>
                  <a:schemeClr val="tx2">
                    <a:lumMod val="75000"/>
                  </a:schemeClr>
                </a:solidFill>
              </a:rPr>
              <a:t>Gasto</a:t>
            </a:r>
            <a:endParaRPr lang="en-US" sz="3200" b="1" dirty="0">
              <a:solidFill>
                <a:schemeClr val="tx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08831427"/>
              </p:ext>
            </p:extLst>
          </p:nvPr>
        </p:nvGraphicFramePr>
        <p:xfrm>
          <a:off x="381000" y="1295400"/>
          <a:ext cx="8153400" cy="3442336"/>
        </p:xfrm>
        <a:graphic>
          <a:graphicData uri="http://schemas.openxmlformats.org/drawingml/2006/table">
            <a:tbl>
              <a:tblPr/>
              <a:tblGrid>
                <a:gridCol w="382191"/>
                <a:gridCol w="4242316"/>
                <a:gridCol w="1872734"/>
                <a:gridCol w="1656159"/>
              </a:tblGrid>
              <a:tr h="378619">
                <a:tc>
                  <a:txBody>
                    <a:bodyPr/>
                    <a:lstStyle/>
                    <a:p>
                      <a:pPr algn="ctr" fontAlgn="ctr"/>
                      <a:r>
                        <a:rPr lang="en-US" sz="1400" b="1" i="0" u="none" strike="noStrike" dirty="0">
                          <a:solidFill>
                            <a:srgbClr val="FFFFFF"/>
                          </a:solidFill>
                          <a:latin typeface="+mn-lt"/>
                        </a:rPr>
                        <a:t> </a:t>
                      </a:r>
                    </a:p>
                  </a:txBody>
                  <a:tcPr marL="7144" marR="7144" marT="7144" marB="0" anchor="ctr">
                    <a:lnL>
                      <a:noFill/>
                    </a:lnL>
                    <a:lnR>
                      <a:noFill/>
                    </a:lnR>
                    <a:lnT>
                      <a:noFill/>
                    </a:lnT>
                    <a:lnB>
                      <a:noFill/>
                    </a:lnB>
                    <a:solidFill>
                      <a:srgbClr val="4A452A"/>
                    </a:solidFill>
                  </a:tcPr>
                </a:tc>
                <a:tc>
                  <a:txBody>
                    <a:bodyPr/>
                    <a:lstStyle/>
                    <a:p>
                      <a:pPr algn="ctr" fontAlgn="ctr"/>
                      <a:r>
                        <a:rPr lang="en-US" sz="1400" b="1" i="0" u="none" strike="noStrike">
                          <a:solidFill>
                            <a:srgbClr val="FFFFFF"/>
                          </a:solidFill>
                          <a:latin typeface="+mn-lt"/>
                        </a:rPr>
                        <a:t>Acciones Propuestas</a:t>
                      </a:r>
                    </a:p>
                  </a:txBody>
                  <a:tcPr marL="7144" marR="7144" marT="7144"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400" b="1" i="0" u="none" strike="noStrike">
                          <a:solidFill>
                            <a:srgbClr val="FFFFFF"/>
                          </a:solidFill>
                          <a:latin typeface="+mn-lt"/>
                        </a:rPr>
                        <a:t>Discurso/Publicación</a:t>
                      </a:r>
                    </a:p>
                  </a:txBody>
                  <a:tcPr marL="7144" marR="7144" marT="7144"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400" b="1" i="0" u="none" strike="noStrike">
                          <a:solidFill>
                            <a:srgbClr val="FFFFFF"/>
                          </a:solidFill>
                          <a:latin typeface="+mn-lt"/>
                        </a:rPr>
                        <a:t>Fecha de la Publicación</a:t>
                      </a:r>
                    </a:p>
                  </a:txBody>
                  <a:tcPr marL="7144" marR="7144" marT="7144"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757237">
                <a:tc>
                  <a:txBody>
                    <a:bodyPr/>
                    <a:lstStyle/>
                    <a:p>
                      <a:pPr algn="l" fontAlgn="ctr"/>
                      <a:r>
                        <a:rPr lang="en-US" sz="1400" b="0" i="0" u="none" strike="noStrike">
                          <a:solidFill>
                            <a:srgbClr val="000000"/>
                          </a:solidFill>
                          <a:latin typeface="+mn-lt"/>
                        </a:rPr>
                        <a:t> </a:t>
                      </a:r>
                    </a:p>
                  </a:txBody>
                  <a:tcPr marL="7144" marR="7144" marT="7144" marB="0" anchor="ctr">
                    <a:lnL>
                      <a:noFill/>
                    </a:lnL>
                    <a:lnR>
                      <a:noFill/>
                    </a:lnR>
                    <a:lnT>
                      <a:noFill/>
                    </a:lnT>
                    <a:lnB>
                      <a:noFill/>
                    </a:lnB>
                    <a:solidFill>
                      <a:srgbClr val="FFC000"/>
                    </a:solidFill>
                  </a:tcPr>
                </a:tc>
                <a:tc>
                  <a:txBody>
                    <a:bodyPr/>
                    <a:lstStyle/>
                    <a:p>
                      <a:pPr algn="l" fontAlgn="ctr"/>
                      <a:r>
                        <a:rPr lang="es-ES" sz="1400" b="0" i="0" u="none" strike="noStrike">
                          <a:solidFill>
                            <a:srgbClr val="000000"/>
                          </a:solidFill>
                          <a:latin typeface="+mn-lt"/>
                        </a:rPr>
                        <a:t>Eliminar el gasto público supérfluo o innecesario, para mejorar la capacidad de financiar con recursos internos la mayor parte de las obras y programas del Gobierno y reducir así el nivel de deuda.</a:t>
                      </a:r>
                    </a:p>
                  </a:txBody>
                  <a:tcPr marL="7144" marR="7144" marT="7144" marB="0" anchor="ctr">
                    <a:lnL>
                      <a:noFill/>
                    </a:lnL>
                    <a:lnR>
                      <a:noFill/>
                    </a:lnR>
                    <a:lnT w="12700" cap="flat" cmpd="sng" algn="ctr">
                      <a:solidFill>
                        <a:srgbClr val="948B5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mn-lt"/>
                        </a:rPr>
                        <a:t>Plan de Gobierno 2012-2016</a:t>
                      </a:r>
                      <a:br>
                        <a:rPr lang="es-ES" sz="1400" b="0" i="0" u="none" strike="noStrike">
                          <a:solidFill>
                            <a:srgbClr val="000000"/>
                          </a:solidFill>
                          <a:latin typeface="+mn-lt"/>
                        </a:rPr>
                      </a:br>
                      <a:r>
                        <a:rPr lang="es-ES" sz="1400" b="0" i="0" u="none" strike="noStrike">
                          <a:solidFill>
                            <a:srgbClr val="000000"/>
                          </a:solidFill>
                          <a:latin typeface="+mn-lt"/>
                        </a:rPr>
                        <a:t>Danilo Medina Presidente</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latin typeface="+mn-lt"/>
                        </a:rPr>
                        <a:t> </a:t>
                      </a:r>
                    </a:p>
                  </a:txBody>
                  <a:tcPr marL="7144" marR="7144" marT="7144"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721519">
                <a:tc>
                  <a:txBody>
                    <a:bodyPr/>
                    <a:lstStyle/>
                    <a:p>
                      <a:pPr algn="l" fontAlgn="b"/>
                      <a:r>
                        <a:rPr lang="en-US" sz="1400" b="0" i="0" u="none" strike="noStrike">
                          <a:solidFill>
                            <a:srgbClr val="000000"/>
                          </a:solidFill>
                          <a:latin typeface="+mn-lt"/>
                        </a:rPr>
                        <a:t> </a:t>
                      </a:r>
                    </a:p>
                  </a:txBody>
                  <a:tcPr marL="7144" marR="7144" marT="7144" marB="0" anchor="b">
                    <a:lnL>
                      <a:noFill/>
                    </a:lnL>
                    <a:lnR>
                      <a:noFill/>
                    </a:lnR>
                    <a:lnT>
                      <a:noFill/>
                    </a:lnT>
                    <a:lnB>
                      <a:noFill/>
                    </a:lnB>
                    <a:solidFill>
                      <a:srgbClr val="FFC000"/>
                    </a:solidFill>
                  </a:tcPr>
                </a:tc>
                <a:tc>
                  <a:txBody>
                    <a:bodyPr/>
                    <a:lstStyle/>
                    <a:p>
                      <a:pPr algn="l" fontAlgn="ctr"/>
                      <a:r>
                        <a:rPr lang="es-ES" sz="1400" b="0" i="0" u="none" strike="noStrike">
                          <a:solidFill>
                            <a:srgbClr val="000000"/>
                          </a:solidFill>
                          <a:latin typeface="+mn-lt"/>
                        </a:rPr>
                        <a:t>Reducir el porcentaje de los recursos del presupuesto público destinado a compras y contrataciones (40% actual) por:</a:t>
                      </a:r>
                      <a:br>
                        <a:rPr lang="es-ES" sz="1400" b="0" i="0" u="none" strike="noStrike">
                          <a:solidFill>
                            <a:srgbClr val="000000"/>
                          </a:solidFill>
                          <a:latin typeface="+mn-lt"/>
                        </a:rPr>
                      </a:br>
                      <a:r>
                        <a:rPr lang="es-ES" sz="1400" b="0" i="0" u="none" strike="noStrike">
                          <a:solidFill>
                            <a:srgbClr val="000000"/>
                          </a:solidFill>
                          <a:latin typeface="+mn-lt"/>
                        </a:rPr>
                        <a:t>1) Economía</a:t>
                      </a:r>
                      <a:br>
                        <a:rPr lang="es-ES" sz="1400" b="0" i="0" u="none" strike="noStrike">
                          <a:solidFill>
                            <a:srgbClr val="000000"/>
                          </a:solidFill>
                          <a:latin typeface="+mn-lt"/>
                        </a:rPr>
                      </a:br>
                      <a:r>
                        <a:rPr lang="es-ES" sz="1400" b="0" i="0" u="none" strike="noStrike">
                          <a:solidFill>
                            <a:srgbClr val="000000"/>
                          </a:solidFill>
                          <a:latin typeface="+mn-lt"/>
                        </a:rPr>
                        <a:t>2) mejorar la calidad del gasto.</a:t>
                      </a:r>
                      <a:br>
                        <a:rPr lang="es-ES" sz="1400" b="0" i="0" u="none" strike="noStrike">
                          <a:solidFill>
                            <a:srgbClr val="000000"/>
                          </a:solidFill>
                          <a:latin typeface="+mn-lt"/>
                        </a:rPr>
                      </a:br>
                      <a:r>
                        <a:rPr lang="es-ES" sz="1400" b="0" i="0" u="none" strike="noStrike">
                          <a:solidFill>
                            <a:srgbClr val="000000"/>
                          </a:solidFill>
                          <a:latin typeface="+mn-lt"/>
                        </a:rPr>
                        <a:t>3) reacionalizar las necesidades.</a:t>
                      </a:r>
                    </a:p>
                  </a:txBody>
                  <a:tcPr marL="7144" marR="7144" marT="714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mn-lt"/>
                        </a:rPr>
                        <a:t>"La Mesa de Expertos en Función Pública" - Ministerio de Administración Pública y Participación Ciudadana.</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mn-lt"/>
                        </a:rPr>
                        <a:t>27 de septiembre del 2011</a:t>
                      </a:r>
                    </a:p>
                  </a:txBody>
                  <a:tcPr marL="7144" marR="7144" marT="7144"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71512">
                <a:tc>
                  <a:txBody>
                    <a:bodyPr/>
                    <a:lstStyle/>
                    <a:p>
                      <a:pPr algn="l" fontAlgn="b"/>
                      <a:r>
                        <a:rPr lang="en-US" sz="1400" b="0" i="0" u="none" strike="noStrike">
                          <a:solidFill>
                            <a:srgbClr val="000000"/>
                          </a:solidFill>
                          <a:latin typeface="+mn-lt"/>
                        </a:rPr>
                        <a:t> </a:t>
                      </a:r>
                    </a:p>
                  </a:txBody>
                  <a:tcPr marL="7144" marR="7144" marT="7144" marB="0" anchor="b">
                    <a:lnL>
                      <a:noFill/>
                    </a:lnL>
                    <a:lnR>
                      <a:noFill/>
                    </a:lnR>
                    <a:lnT>
                      <a:noFill/>
                    </a:lnT>
                    <a:lnB>
                      <a:noFill/>
                    </a:lnB>
                    <a:solidFill>
                      <a:srgbClr val="FFC000"/>
                    </a:solidFill>
                  </a:tcPr>
                </a:tc>
                <a:tc>
                  <a:txBody>
                    <a:bodyPr/>
                    <a:lstStyle/>
                    <a:p>
                      <a:pPr algn="l" fontAlgn="ctr"/>
                      <a:r>
                        <a:rPr lang="es-ES" sz="1400" b="0" i="0" u="none" strike="noStrike" dirty="0">
                          <a:solidFill>
                            <a:srgbClr val="000000"/>
                          </a:solidFill>
                          <a:latin typeface="+mn-lt"/>
                        </a:rPr>
                        <a:t>Pactaremos con la sociedad, </a:t>
                      </a:r>
                      <a:r>
                        <a:rPr lang="es-ES" sz="1400" b="1" i="0" u="sng" strike="noStrike" dirty="0">
                          <a:solidFill>
                            <a:schemeClr val="tx2"/>
                          </a:solidFill>
                          <a:latin typeface="+mn-lt"/>
                        </a:rPr>
                        <a:t>una reforma fiscal integral, que asegure elevar la calidad del gasto y, a la vez, garantice la disponibilidad de recursos, para impulsar las tareas del desarrollo.</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mn-lt"/>
                        </a:rPr>
                        <a:t>Discurso de toma de posesión</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latin typeface="+mn-lt"/>
                        </a:rPr>
                        <a:t>16 de </a:t>
                      </a:r>
                      <a:r>
                        <a:rPr lang="en-US" sz="1400" b="0" i="0" u="none" strike="noStrike" dirty="0" err="1">
                          <a:solidFill>
                            <a:srgbClr val="000000"/>
                          </a:solidFill>
                          <a:latin typeface="+mn-lt"/>
                        </a:rPr>
                        <a:t>agosto</a:t>
                      </a:r>
                      <a:r>
                        <a:rPr lang="en-US" sz="1400" b="0" i="0" u="none" strike="noStrike" dirty="0">
                          <a:solidFill>
                            <a:srgbClr val="000000"/>
                          </a:solidFill>
                          <a:latin typeface="+mn-lt"/>
                        </a:rPr>
                        <a:t> del 2012</a:t>
                      </a:r>
                    </a:p>
                  </a:txBody>
                  <a:tcPr marL="7144" marR="7144" marT="7144"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4118052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175" y="381000"/>
            <a:ext cx="5562600" cy="584775"/>
          </a:xfrm>
          <a:prstGeom prst="rect">
            <a:avLst/>
          </a:prstGeom>
          <a:noFill/>
        </p:spPr>
        <p:txBody>
          <a:bodyPr wrap="square" rtlCol="0">
            <a:spAutoFit/>
          </a:bodyPr>
          <a:lstStyle/>
          <a:p>
            <a:pPr algn="ctr"/>
            <a:r>
              <a:rPr lang="en-US" sz="3200" b="1" dirty="0" err="1" smtClean="0">
                <a:solidFill>
                  <a:schemeClr val="tx2">
                    <a:lumMod val="75000"/>
                  </a:schemeClr>
                </a:solidFill>
              </a:rPr>
              <a:t>Gestión</a:t>
            </a:r>
            <a:r>
              <a:rPr lang="en-US" sz="3200" b="1" dirty="0" smtClean="0">
                <a:solidFill>
                  <a:schemeClr val="tx2">
                    <a:lumMod val="75000"/>
                  </a:schemeClr>
                </a:solidFill>
              </a:rPr>
              <a:t> de </a:t>
            </a:r>
            <a:r>
              <a:rPr lang="en-US" sz="3200" b="1" dirty="0" err="1" smtClean="0">
                <a:solidFill>
                  <a:schemeClr val="tx2">
                    <a:lumMod val="75000"/>
                  </a:schemeClr>
                </a:solidFill>
              </a:rPr>
              <a:t>Compras</a:t>
            </a:r>
            <a:endParaRPr lang="en-US" sz="3200" b="1" dirty="0">
              <a:solidFill>
                <a:schemeClr val="tx2">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9717707"/>
              </p:ext>
            </p:extLst>
          </p:nvPr>
        </p:nvGraphicFramePr>
        <p:xfrm>
          <a:off x="457200" y="1295400"/>
          <a:ext cx="8305800" cy="3840979"/>
        </p:xfrm>
        <a:graphic>
          <a:graphicData uri="http://schemas.openxmlformats.org/drawingml/2006/table">
            <a:tbl>
              <a:tblPr/>
              <a:tblGrid>
                <a:gridCol w="4534149"/>
                <a:gridCol w="2001562"/>
                <a:gridCol w="1770089"/>
              </a:tblGrid>
              <a:tr h="397239">
                <a:tc>
                  <a:txBody>
                    <a:bodyPr/>
                    <a:lstStyle/>
                    <a:p>
                      <a:pPr algn="ctr" fontAlgn="ctr"/>
                      <a:r>
                        <a:rPr lang="en-US" sz="1400" b="1" i="0" u="none" strike="noStrike" dirty="0" err="1">
                          <a:solidFill>
                            <a:srgbClr val="FFFFFF"/>
                          </a:solidFill>
                          <a:latin typeface="Estrangelo Edessa"/>
                        </a:rPr>
                        <a:t>Acciones</a:t>
                      </a:r>
                      <a:r>
                        <a:rPr lang="en-US" sz="1400" b="1" i="0" u="none" strike="noStrike" dirty="0">
                          <a:solidFill>
                            <a:srgbClr val="FFFFFF"/>
                          </a:solidFill>
                          <a:latin typeface="Estrangelo Edessa"/>
                        </a:rPr>
                        <a:t> </a:t>
                      </a:r>
                      <a:r>
                        <a:rPr lang="en-US" sz="1400" b="1" i="0" u="none" strike="noStrike" dirty="0" err="1">
                          <a:solidFill>
                            <a:srgbClr val="FFFFFF"/>
                          </a:solidFill>
                          <a:latin typeface="Estrangelo Edessa"/>
                        </a:rPr>
                        <a:t>Propuestas</a:t>
                      </a:r>
                      <a:endParaRPr lang="en-US" sz="1400" b="1" i="0" u="none" strike="noStrike" dirty="0">
                        <a:solidFill>
                          <a:srgbClr val="FFFFFF"/>
                        </a:solidFill>
                        <a:latin typeface="Estrangelo Edessa"/>
                      </a:endParaRPr>
                    </a:p>
                  </a:txBody>
                  <a:tcPr marL="7495" marR="7495" marT="7495"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400" b="1" i="0" u="none" strike="noStrike">
                          <a:solidFill>
                            <a:srgbClr val="FFFFFF"/>
                          </a:solidFill>
                          <a:latin typeface="Estrangelo Edessa"/>
                        </a:rPr>
                        <a:t>Discurso/Publicación</a:t>
                      </a:r>
                    </a:p>
                  </a:txBody>
                  <a:tcPr marL="7495" marR="7495" marT="7495"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400" b="1" i="0" u="none" strike="noStrike">
                          <a:solidFill>
                            <a:srgbClr val="FFFFFF"/>
                          </a:solidFill>
                          <a:latin typeface="Estrangelo Edessa"/>
                        </a:rPr>
                        <a:t>Fecha de la Publicación</a:t>
                      </a:r>
                    </a:p>
                  </a:txBody>
                  <a:tcPr marL="7495" marR="7495" marT="7495"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599607">
                <a:tc rowSpan="3">
                  <a:txBody>
                    <a:bodyPr/>
                    <a:lstStyle/>
                    <a:p>
                      <a:pPr algn="l" fontAlgn="ctr"/>
                      <a:r>
                        <a:rPr lang="es-ES" sz="1400" b="0" i="0" u="none" strike="noStrike">
                          <a:solidFill>
                            <a:srgbClr val="000000"/>
                          </a:solidFill>
                          <a:latin typeface="Calibri"/>
                        </a:rPr>
                        <a:t>Adoptar las medidas necesarias para que todas las instituciones del sector público respeten y observen el mandato de ley de preparar planes y programas anuales de compras y contrataciones de bienes y servicios.</a:t>
                      </a:r>
                    </a:p>
                  </a:txBody>
                  <a:tcPr marL="7495" marR="7495" marT="7495"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Calibri"/>
                        </a:rPr>
                        <a:t>"La Mesa de Expertos en Función Pública" - Ministerio de Administración Pública y Participación Ciudadana.</a:t>
                      </a:r>
                    </a:p>
                  </a:txBody>
                  <a:tcPr marL="7495" marR="7495" marT="7495" marB="0" anchor="ctr">
                    <a:lnL>
                      <a:noFill/>
                    </a:lnL>
                    <a:lnR>
                      <a:noFill/>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Calibri"/>
                        </a:rPr>
                        <a:t>27 de septiembre del 2011</a:t>
                      </a:r>
                    </a:p>
                  </a:txBody>
                  <a:tcPr marL="7495" marR="7495" marT="7495"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299803">
                <a:tc vMerge="1">
                  <a:txBody>
                    <a:bodyPr/>
                    <a:lstStyle/>
                    <a:p>
                      <a:endParaRPr lang="en-US"/>
                    </a:p>
                  </a:txBody>
                  <a:tcPr/>
                </a:tc>
                <a:tc>
                  <a:txBody>
                    <a:bodyPr/>
                    <a:lstStyle/>
                    <a:p>
                      <a:pPr algn="l" fontAlgn="ctr"/>
                      <a:r>
                        <a:rPr lang="es-ES" sz="1400" b="0" i="0" u="none" strike="noStrike">
                          <a:solidFill>
                            <a:srgbClr val="000000"/>
                          </a:solidFill>
                          <a:latin typeface="Calibri"/>
                        </a:rPr>
                        <a:t>Plan de Gobierno 2012-2016</a:t>
                      </a:r>
                      <a:br>
                        <a:rPr lang="es-ES" sz="1400" b="0" i="0" u="none" strike="noStrike">
                          <a:solidFill>
                            <a:srgbClr val="000000"/>
                          </a:solidFill>
                          <a:latin typeface="Calibri"/>
                        </a:rPr>
                      </a:br>
                      <a:r>
                        <a:rPr lang="es-ES" sz="1400" b="0" i="0" u="none" strike="noStrike">
                          <a:solidFill>
                            <a:srgbClr val="000000"/>
                          </a:solidFill>
                          <a:latin typeface="Calibri"/>
                        </a:rPr>
                        <a:t>Danilo Medina Presidente</a:t>
                      </a:r>
                    </a:p>
                  </a:txBody>
                  <a:tcPr marL="7495" marR="7495" marT="7495" marB="0" anchor="ctr">
                    <a:lnL>
                      <a:noFill/>
                    </a:lnL>
                    <a:lnR>
                      <a:noFill/>
                    </a:lnR>
                    <a:lnT w="635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latin typeface="Calibri"/>
                        </a:rPr>
                        <a:t> </a:t>
                      </a:r>
                    </a:p>
                  </a:txBody>
                  <a:tcPr marL="7495" marR="7495" marT="7495" marB="0" anchor="ctr">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307298">
                <a:tc vMerge="1">
                  <a:txBody>
                    <a:bodyPr/>
                    <a:lstStyle/>
                    <a:p>
                      <a:endParaRPr lang="en-US"/>
                    </a:p>
                  </a:txBody>
                  <a:tcPr/>
                </a:tc>
                <a:tc>
                  <a:txBody>
                    <a:bodyPr/>
                    <a:lstStyle/>
                    <a:p>
                      <a:pPr algn="l" fontAlgn="ctr"/>
                      <a:r>
                        <a:rPr lang="es-ES" sz="1400" b="0" i="0" u="none" strike="noStrike">
                          <a:solidFill>
                            <a:srgbClr val="000000"/>
                          </a:solidFill>
                          <a:latin typeface="Calibri"/>
                        </a:rPr>
                        <a:t>Encuentro Candidatos Presidenciales 2012 - FINJUS</a:t>
                      </a:r>
                    </a:p>
                  </a:txBody>
                  <a:tcPr marL="7495" marR="7495" marT="7495" marB="0" anchor="ctr">
                    <a:lnL>
                      <a:noFill/>
                    </a:lnL>
                    <a:lnR>
                      <a:noFill/>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ctr" fontAlgn="ctr"/>
                      <a:r>
                        <a:rPr lang="es-ES" sz="1400" b="0" i="0" u="none" strike="noStrike">
                          <a:solidFill>
                            <a:srgbClr val="000000"/>
                          </a:solidFill>
                          <a:latin typeface="Calibri"/>
                        </a:rPr>
                        <a:t>2 de mayo del 2012</a:t>
                      </a:r>
                    </a:p>
                  </a:txBody>
                  <a:tcPr marL="7495" marR="7495" marT="7495" marB="0" anchor="ctr">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607102">
                <a:tc>
                  <a:txBody>
                    <a:bodyPr/>
                    <a:lstStyle/>
                    <a:p>
                      <a:pPr algn="l" fontAlgn="ctr"/>
                      <a:r>
                        <a:rPr lang="es-ES" sz="1400" b="1" i="0" u="sng" strike="noStrike" dirty="0" smtClean="0">
                          <a:solidFill>
                            <a:srgbClr val="002060"/>
                          </a:solidFill>
                          <a:latin typeface="Calibri"/>
                        </a:rPr>
                        <a:t>Asegurar </a:t>
                      </a:r>
                      <a:r>
                        <a:rPr lang="es-ES" sz="1400" b="1" i="0" u="sng" strike="noStrike" dirty="0">
                          <a:solidFill>
                            <a:srgbClr val="002060"/>
                          </a:solidFill>
                          <a:latin typeface="Calibri"/>
                        </a:rPr>
                        <a:t>que todas las dependencias del Estado cumplan con el requerimiento de iniciar procesos de compras y contrataciones cuando  estén asegurados los fondos para la adquisición.</a:t>
                      </a:r>
                    </a:p>
                  </a:txBody>
                  <a:tcPr marL="7495" marR="7495" marT="7495"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400" b="0" i="0" u="none" strike="noStrike">
                          <a:solidFill>
                            <a:srgbClr val="000000"/>
                          </a:solidFill>
                          <a:latin typeface="Calibri"/>
                        </a:rPr>
                        <a:t>"La Mesa de Expertos en Función Pública" - Ministerio de Administración Pública y Participación Ciudadana.</a:t>
                      </a:r>
                    </a:p>
                  </a:txBody>
                  <a:tcPr marL="7495" marR="7495" marT="7495" marB="0" anchor="ctr">
                    <a:lnL>
                      <a:noFill/>
                    </a:lnL>
                    <a:lnR>
                      <a:noFill/>
                    </a:lnR>
                    <a:lnT w="12700" cap="flat" cmpd="sng" algn="ctr">
                      <a:solidFill>
                        <a:srgbClr val="948B54"/>
                      </a:solidFill>
                      <a:prstDash val="solid"/>
                      <a:round/>
                      <a:headEnd type="none" w="med" len="med"/>
                      <a:tailEnd type="none" w="med" len="med"/>
                    </a:lnT>
                    <a:lnB>
                      <a:noFill/>
                    </a:lnB>
                    <a:solidFill>
                      <a:srgbClr val="FFFFFF"/>
                    </a:solidFill>
                  </a:tcPr>
                </a:tc>
                <a:tc>
                  <a:txBody>
                    <a:bodyPr/>
                    <a:lstStyle/>
                    <a:p>
                      <a:pPr algn="ctr" fontAlgn="ctr"/>
                      <a:r>
                        <a:rPr lang="es-ES" sz="1400" b="0" i="0" u="none" strike="noStrike" dirty="0">
                          <a:solidFill>
                            <a:srgbClr val="000000"/>
                          </a:solidFill>
                          <a:latin typeface="Calibri"/>
                        </a:rPr>
                        <a:t>27 de septiembre del 2011</a:t>
                      </a:r>
                    </a:p>
                  </a:txBody>
                  <a:tcPr marL="7495" marR="7495" marT="7495"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45964878"/>
      </p:ext>
    </p:extLst>
  </p:cSld>
  <p:clrMapOvr>
    <a:masterClrMapping/>
  </p:clrMapOvr>
  <p:transition spd="med">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175" y="381000"/>
            <a:ext cx="5562600" cy="584775"/>
          </a:xfrm>
          <a:prstGeom prst="rect">
            <a:avLst/>
          </a:prstGeom>
          <a:noFill/>
        </p:spPr>
        <p:txBody>
          <a:bodyPr wrap="square" rtlCol="0">
            <a:spAutoFit/>
          </a:bodyPr>
          <a:lstStyle/>
          <a:p>
            <a:pPr algn="ctr"/>
            <a:r>
              <a:rPr lang="en-US" sz="3200" b="1" dirty="0" err="1" smtClean="0">
                <a:solidFill>
                  <a:schemeClr val="tx2">
                    <a:lumMod val="75000"/>
                  </a:schemeClr>
                </a:solidFill>
              </a:rPr>
              <a:t>Pagos</a:t>
            </a:r>
            <a:r>
              <a:rPr lang="en-US" sz="3200" b="1" dirty="0" smtClean="0">
                <a:solidFill>
                  <a:schemeClr val="tx2">
                    <a:lumMod val="75000"/>
                  </a:schemeClr>
                </a:solidFill>
              </a:rPr>
              <a:t> a </a:t>
            </a:r>
            <a:r>
              <a:rPr lang="en-US" sz="3200" b="1" dirty="0" err="1" smtClean="0">
                <a:solidFill>
                  <a:schemeClr val="tx2">
                    <a:lumMod val="75000"/>
                  </a:schemeClr>
                </a:solidFill>
              </a:rPr>
              <a:t>Proveedores</a:t>
            </a:r>
            <a:endParaRPr lang="en-US" sz="3200" b="1" dirty="0">
              <a:solidFill>
                <a:schemeClr val="tx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88362801"/>
              </p:ext>
            </p:extLst>
          </p:nvPr>
        </p:nvGraphicFramePr>
        <p:xfrm>
          <a:off x="304800" y="1143000"/>
          <a:ext cx="8534400" cy="2784635"/>
        </p:xfrm>
        <a:graphic>
          <a:graphicData uri="http://schemas.openxmlformats.org/drawingml/2006/table">
            <a:tbl>
              <a:tblPr/>
              <a:tblGrid>
                <a:gridCol w="400050"/>
                <a:gridCol w="4440555"/>
                <a:gridCol w="1960245"/>
                <a:gridCol w="1733550"/>
              </a:tblGrid>
              <a:tr h="378619">
                <a:tc>
                  <a:txBody>
                    <a:bodyPr/>
                    <a:lstStyle/>
                    <a:p>
                      <a:pPr algn="ctr" fontAlgn="ctr"/>
                      <a:r>
                        <a:rPr lang="en-US" sz="1300" b="1" i="0" u="none" strike="noStrike" dirty="0">
                          <a:solidFill>
                            <a:srgbClr val="FFFFFF"/>
                          </a:solidFill>
                          <a:latin typeface="Estrangelo Edessa"/>
                        </a:rPr>
                        <a:t> </a:t>
                      </a:r>
                    </a:p>
                  </a:txBody>
                  <a:tcPr marL="7144" marR="7144" marT="7144" marB="0" anchor="ctr">
                    <a:lnL>
                      <a:noFill/>
                    </a:lnL>
                    <a:lnR>
                      <a:noFill/>
                    </a:lnR>
                    <a:lnT>
                      <a:noFill/>
                    </a:lnT>
                    <a:lnB>
                      <a:noFill/>
                    </a:lnB>
                    <a:solidFill>
                      <a:srgbClr val="4A452A"/>
                    </a:solidFill>
                  </a:tcPr>
                </a:tc>
                <a:tc>
                  <a:txBody>
                    <a:bodyPr/>
                    <a:lstStyle/>
                    <a:p>
                      <a:pPr algn="ctr" fontAlgn="ctr"/>
                      <a:r>
                        <a:rPr lang="en-US" sz="1300" b="1" i="0" u="none" strike="noStrike">
                          <a:solidFill>
                            <a:srgbClr val="FFFFFF"/>
                          </a:solidFill>
                          <a:latin typeface="Estrangelo Edessa"/>
                        </a:rPr>
                        <a:t>Acciones Propuestas</a:t>
                      </a:r>
                    </a:p>
                  </a:txBody>
                  <a:tcPr marL="7144" marR="7144" marT="7144"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l" fontAlgn="ctr"/>
                      <a:r>
                        <a:rPr lang="en-US" sz="1300" b="1" i="0" u="none" strike="noStrike">
                          <a:solidFill>
                            <a:srgbClr val="FFFFFF"/>
                          </a:solidFill>
                          <a:latin typeface="Estrangelo Edessa"/>
                        </a:rPr>
                        <a:t>Discurso/Publicación</a:t>
                      </a:r>
                    </a:p>
                  </a:txBody>
                  <a:tcPr marL="7144" marR="7144" marT="7144" marB="0" anchor="ctr">
                    <a:lnL>
                      <a:noFill/>
                    </a:lnL>
                    <a:lnR>
                      <a:noFill/>
                    </a:lnR>
                    <a:lnT>
                      <a:noFill/>
                    </a:lnT>
                    <a:lnB w="12700" cap="flat" cmpd="sng" algn="ctr">
                      <a:solidFill>
                        <a:srgbClr val="948B54"/>
                      </a:solidFill>
                      <a:prstDash val="solid"/>
                      <a:round/>
                      <a:headEnd type="none" w="med" len="med"/>
                      <a:tailEnd type="none" w="med" len="med"/>
                    </a:lnB>
                    <a:solidFill>
                      <a:srgbClr val="4A452A"/>
                    </a:solidFill>
                  </a:tcPr>
                </a:tc>
                <a:tc>
                  <a:txBody>
                    <a:bodyPr/>
                    <a:lstStyle/>
                    <a:p>
                      <a:pPr algn="ctr" fontAlgn="ctr"/>
                      <a:r>
                        <a:rPr lang="en-US" sz="1300" b="1" i="0" u="none" strike="noStrike">
                          <a:solidFill>
                            <a:srgbClr val="FFFFFF"/>
                          </a:solidFill>
                          <a:latin typeface="Estrangelo Edessa"/>
                        </a:rPr>
                        <a:t>Fecha de la Publicación</a:t>
                      </a:r>
                    </a:p>
                  </a:txBody>
                  <a:tcPr marL="7144" marR="7144" marT="7144" marB="0" anchor="ctr">
                    <a:lnL>
                      <a:noFill/>
                    </a:lnL>
                    <a:lnR w="12700" cap="flat" cmpd="sng" algn="ctr">
                      <a:solidFill>
                        <a:srgbClr val="948B54"/>
                      </a:solidFill>
                      <a:prstDash val="solid"/>
                      <a:round/>
                      <a:headEnd type="none" w="med" len="med"/>
                      <a:tailEnd type="none" w="med" len="med"/>
                    </a:lnR>
                    <a:lnT>
                      <a:noFill/>
                    </a:lnT>
                    <a:lnB w="12700" cap="flat" cmpd="sng" algn="ctr">
                      <a:solidFill>
                        <a:srgbClr val="948B54"/>
                      </a:solidFill>
                      <a:prstDash val="solid"/>
                      <a:round/>
                      <a:headEnd type="none" w="med" len="med"/>
                      <a:tailEnd type="none" w="med" len="med"/>
                    </a:lnB>
                    <a:solidFill>
                      <a:srgbClr val="4A452A"/>
                    </a:solidFill>
                  </a:tcPr>
                </a:tc>
              </a:tr>
              <a:tr h="571500">
                <a:tc>
                  <a:txBody>
                    <a:bodyPr/>
                    <a:lstStyle/>
                    <a:p>
                      <a:pPr algn="l" fontAlgn="b"/>
                      <a:r>
                        <a:rPr lang="en-US" sz="1300" b="0" i="0" u="none" strike="noStrike">
                          <a:solidFill>
                            <a:srgbClr val="000000"/>
                          </a:solidFill>
                          <a:latin typeface="Calibri"/>
                        </a:rPr>
                        <a:t> </a:t>
                      </a:r>
                    </a:p>
                  </a:txBody>
                  <a:tcPr marL="7144" marR="7144" marT="7144" marB="0" anchor="b">
                    <a:lnL>
                      <a:noFill/>
                    </a:lnL>
                    <a:lnR>
                      <a:noFill/>
                    </a:lnR>
                    <a:lnT>
                      <a:noFill/>
                    </a:lnT>
                    <a:lnB>
                      <a:noFill/>
                    </a:lnB>
                    <a:solidFill>
                      <a:srgbClr val="1F497D"/>
                    </a:solidFill>
                  </a:tcPr>
                </a:tc>
                <a:tc rowSpan="3">
                  <a:txBody>
                    <a:bodyPr/>
                    <a:lstStyle/>
                    <a:p>
                      <a:pPr algn="l" fontAlgn="ctr"/>
                      <a:r>
                        <a:rPr lang="es-ES" sz="1300" b="0" i="0" u="none" strike="noStrike">
                          <a:solidFill>
                            <a:srgbClr val="000000"/>
                          </a:solidFill>
                          <a:latin typeface="Calibri"/>
                        </a:rPr>
                        <a:t>Puesta en vigencia de la Cuenta Unica del Tesoro permitirá a la Tesorería Nacional pagar a los proveerdores del Estado de acuerdo a las condiciones pactadas y plazos establecidos.</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300" b="0" i="0" u="none" strike="noStrike">
                          <a:solidFill>
                            <a:srgbClr val="000000"/>
                          </a:solidFill>
                          <a:latin typeface="Calibri"/>
                        </a:rPr>
                        <a:t>"La Mesa de Expertos en Función Pública" - Ministerio de Administración Pública y Participación Ciudadana.</a:t>
                      </a:r>
                    </a:p>
                  </a:txBody>
                  <a:tcPr marL="7144" marR="7144" marT="7144" marB="0" anchor="ctr">
                    <a:lnL>
                      <a:noFill/>
                    </a:lnL>
                    <a:lnR>
                      <a:noFill/>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l" fontAlgn="ctr"/>
                      <a:r>
                        <a:rPr lang="es-ES" sz="1300" b="0" i="0" u="none" strike="noStrike">
                          <a:solidFill>
                            <a:srgbClr val="000000"/>
                          </a:solidFill>
                          <a:latin typeface="Calibri"/>
                        </a:rPr>
                        <a:t>27 de septiembre del 2011</a:t>
                      </a:r>
                    </a:p>
                  </a:txBody>
                  <a:tcPr marL="7144" marR="7144" marT="7144" marB="0" anchor="ctr">
                    <a:lnL>
                      <a:noFill/>
                    </a:lnL>
                    <a:lnR w="12700" cap="flat" cmpd="sng" algn="ctr">
                      <a:solidFill>
                        <a:srgbClr val="948B54"/>
                      </a:solidFill>
                      <a:prstDash val="solid"/>
                      <a:round/>
                      <a:headEnd type="none" w="med" len="med"/>
                      <a:tailEnd type="none" w="med" len="med"/>
                    </a:lnR>
                    <a:lnT w="1270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328612">
                <a:tc>
                  <a:txBody>
                    <a:bodyPr/>
                    <a:lstStyle/>
                    <a:p>
                      <a:pPr algn="l" fontAlgn="b"/>
                      <a:r>
                        <a:rPr lang="en-US" sz="1300" b="0" i="0" u="none" strike="noStrike">
                          <a:solidFill>
                            <a:srgbClr val="000000"/>
                          </a:solidFill>
                          <a:latin typeface="Calibri"/>
                        </a:rPr>
                        <a:t> </a:t>
                      </a:r>
                    </a:p>
                  </a:txBody>
                  <a:tcPr marL="7144" marR="7144" marT="7144" marB="0" anchor="b">
                    <a:lnL>
                      <a:noFill/>
                    </a:lnL>
                    <a:lnR>
                      <a:noFill/>
                    </a:lnR>
                    <a:lnT>
                      <a:noFill/>
                    </a:lnT>
                    <a:lnB>
                      <a:noFill/>
                    </a:lnB>
                    <a:solidFill>
                      <a:srgbClr val="1F497D"/>
                    </a:solidFill>
                  </a:tcPr>
                </a:tc>
                <a:tc vMerge="1">
                  <a:txBody>
                    <a:bodyPr/>
                    <a:lstStyle/>
                    <a:p>
                      <a:endParaRPr lang="en-US"/>
                    </a:p>
                  </a:txBody>
                  <a:tcPr/>
                </a:tc>
                <a:tc>
                  <a:txBody>
                    <a:bodyPr/>
                    <a:lstStyle/>
                    <a:p>
                      <a:pPr algn="l" fontAlgn="ctr"/>
                      <a:r>
                        <a:rPr lang="es-ES" sz="1300" b="0" i="0" u="none" strike="noStrike">
                          <a:solidFill>
                            <a:srgbClr val="000000"/>
                          </a:solidFill>
                          <a:latin typeface="Calibri"/>
                        </a:rPr>
                        <a:t>Encuentro Candidatos Presidenciales 2012 - FINJUS</a:t>
                      </a:r>
                    </a:p>
                  </a:txBody>
                  <a:tcPr marL="7144" marR="7144" marT="7144" marB="0" anchor="ctr">
                    <a:lnL>
                      <a:noFill/>
                    </a:lnL>
                    <a:lnR>
                      <a:noFill/>
                    </a:lnR>
                    <a:lnT w="635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c>
                  <a:txBody>
                    <a:bodyPr/>
                    <a:lstStyle/>
                    <a:p>
                      <a:pPr algn="l" fontAlgn="ctr"/>
                      <a:r>
                        <a:rPr lang="es-ES" sz="1300" b="0" i="0" u="none" strike="noStrike">
                          <a:solidFill>
                            <a:srgbClr val="000000"/>
                          </a:solidFill>
                          <a:latin typeface="Calibri"/>
                        </a:rPr>
                        <a:t>2 de mayo del 2012</a:t>
                      </a:r>
                    </a:p>
                  </a:txBody>
                  <a:tcPr marL="7144" marR="7144" marT="7144" marB="0" anchor="ctr">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6350" cap="flat" cmpd="sng" algn="ctr">
                      <a:solidFill>
                        <a:srgbClr val="948B54"/>
                      </a:solidFill>
                      <a:prstDash val="solid"/>
                      <a:round/>
                      <a:headEnd type="none" w="med" len="med"/>
                      <a:tailEnd type="none" w="med" len="med"/>
                    </a:lnB>
                    <a:solidFill>
                      <a:srgbClr val="FFFFFF"/>
                    </a:solidFill>
                  </a:tcPr>
                </a:tc>
              </a:tr>
              <a:tr h="292894">
                <a:tc>
                  <a:txBody>
                    <a:bodyPr/>
                    <a:lstStyle/>
                    <a:p>
                      <a:pPr algn="l" fontAlgn="b"/>
                      <a:r>
                        <a:rPr lang="en-US" sz="1300" b="0" i="0" u="none" strike="noStrike">
                          <a:solidFill>
                            <a:srgbClr val="000000"/>
                          </a:solidFill>
                          <a:latin typeface="Calibri"/>
                        </a:rPr>
                        <a:t> </a:t>
                      </a:r>
                    </a:p>
                  </a:txBody>
                  <a:tcPr marL="7144" marR="7144" marT="7144" marB="0" anchor="b">
                    <a:lnL>
                      <a:noFill/>
                    </a:lnL>
                    <a:lnR>
                      <a:noFill/>
                    </a:lnR>
                    <a:lnT>
                      <a:noFill/>
                    </a:lnT>
                    <a:lnB>
                      <a:noFill/>
                    </a:lnB>
                    <a:solidFill>
                      <a:srgbClr val="1F497D"/>
                    </a:solidFill>
                  </a:tcPr>
                </a:tc>
                <a:tc vMerge="1">
                  <a:txBody>
                    <a:bodyPr/>
                    <a:lstStyle/>
                    <a:p>
                      <a:endParaRPr lang="en-US"/>
                    </a:p>
                  </a:txBody>
                  <a:tcPr/>
                </a:tc>
                <a:tc>
                  <a:txBody>
                    <a:bodyPr/>
                    <a:lstStyle/>
                    <a:p>
                      <a:pPr algn="l" fontAlgn="ctr"/>
                      <a:r>
                        <a:rPr lang="es-ES" sz="1300" b="0" i="0" u="none" strike="noStrike">
                          <a:solidFill>
                            <a:srgbClr val="000000"/>
                          </a:solidFill>
                          <a:latin typeface="Calibri"/>
                        </a:rPr>
                        <a:t>Plan de Gobierno 2012-2016</a:t>
                      </a:r>
                      <a:br>
                        <a:rPr lang="es-ES" sz="1300" b="0" i="0" u="none" strike="noStrike">
                          <a:solidFill>
                            <a:srgbClr val="000000"/>
                          </a:solidFill>
                          <a:latin typeface="Calibri"/>
                        </a:rPr>
                      </a:br>
                      <a:r>
                        <a:rPr lang="es-ES" sz="1300" b="0" i="0" u="none" strike="noStrike">
                          <a:solidFill>
                            <a:srgbClr val="000000"/>
                          </a:solidFill>
                          <a:latin typeface="Calibri"/>
                        </a:rPr>
                        <a:t>Danilo Medina Presidente</a:t>
                      </a:r>
                    </a:p>
                  </a:txBody>
                  <a:tcPr marL="7144" marR="7144" marT="7144" marB="0" anchor="ctr">
                    <a:lnL>
                      <a:noFill/>
                    </a:lnL>
                    <a:lnR>
                      <a:noFill/>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c>
                  <a:txBody>
                    <a:bodyPr/>
                    <a:lstStyle/>
                    <a:p>
                      <a:pPr algn="l" fontAlgn="ctr"/>
                      <a:r>
                        <a:rPr lang="en-US" sz="1300" b="0" i="0" u="none" strike="noStrike">
                          <a:solidFill>
                            <a:srgbClr val="000000"/>
                          </a:solidFill>
                          <a:latin typeface="Calibri"/>
                        </a:rPr>
                        <a:t> </a:t>
                      </a:r>
                    </a:p>
                  </a:txBody>
                  <a:tcPr marL="7144" marR="7144" marT="7144" marB="0" anchor="ctr">
                    <a:lnL>
                      <a:noFill/>
                    </a:lnL>
                    <a:lnR w="12700" cap="flat" cmpd="sng" algn="ctr">
                      <a:solidFill>
                        <a:srgbClr val="948B54"/>
                      </a:solidFill>
                      <a:prstDash val="solid"/>
                      <a:round/>
                      <a:headEnd type="none" w="med" len="med"/>
                      <a:tailEnd type="none" w="med" len="med"/>
                    </a:lnR>
                    <a:lnT w="635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FFFFFF"/>
                    </a:solidFill>
                  </a:tcPr>
                </a:tc>
              </a:tr>
              <a:tr h="578644">
                <a:tc>
                  <a:txBody>
                    <a:bodyPr/>
                    <a:lstStyle/>
                    <a:p>
                      <a:pPr algn="l" fontAlgn="b"/>
                      <a:r>
                        <a:rPr lang="en-US" sz="1300" b="0" i="0" u="none" strike="noStrike">
                          <a:solidFill>
                            <a:srgbClr val="000000"/>
                          </a:solidFill>
                          <a:latin typeface="Calibri"/>
                        </a:rPr>
                        <a:t> </a:t>
                      </a:r>
                    </a:p>
                  </a:txBody>
                  <a:tcPr marL="7144" marR="7144" marT="7144" marB="0" anchor="b">
                    <a:lnL>
                      <a:noFill/>
                    </a:lnL>
                    <a:lnR>
                      <a:noFill/>
                    </a:lnR>
                    <a:lnT>
                      <a:noFill/>
                    </a:lnT>
                    <a:lnB>
                      <a:noFill/>
                    </a:lnB>
                    <a:solidFill>
                      <a:srgbClr val="1F497D"/>
                    </a:solidFill>
                  </a:tcPr>
                </a:tc>
                <a:tc>
                  <a:txBody>
                    <a:bodyPr/>
                    <a:lstStyle/>
                    <a:p>
                      <a:pPr algn="l" fontAlgn="ctr"/>
                      <a:r>
                        <a:rPr lang="es-ES" sz="1300" b="1" i="0" u="sng" strike="noStrike" dirty="0">
                          <a:solidFill>
                            <a:srgbClr val="002060"/>
                          </a:solidFill>
                          <a:latin typeface="Calibri"/>
                        </a:rPr>
                        <a:t>Recuperar la credibilidad del sistema de pagos del Estado. Ofreciendo certidumbre a los </a:t>
                      </a:r>
                      <a:r>
                        <a:rPr lang="es-ES" sz="1300" b="1" i="0" u="sng" strike="noStrike" dirty="0" smtClean="0">
                          <a:solidFill>
                            <a:srgbClr val="002060"/>
                          </a:solidFill>
                          <a:latin typeface="Calibri"/>
                        </a:rPr>
                        <a:t>proveedores </a:t>
                      </a:r>
                      <a:r>
                        <a:rPr lang="es-ES" sz="1300" b="1" i="0" u="sng" strike="noStrike" dirty="0">
                          <a:solidFill>
                            <a:srgbClr val="002060"/>
                          </a:solidFill>
                          <a:latin typeface="Calibri"/>
                        </a:rPr>
                        <a:t>de bienes, servicios y obras del Estado.</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solidFill>
                      <a:srgbClr val="EEECE1"/>
                    </a:solidFill>
                  </a:tcPr>
                </a:tc>
                <a:tc>
                  <a:txBody>
                    <a:bodyPr/>
                    <a:lstStyle/>
                    <a:p>
                      <a:pPr algn="l" fontAlgn="ctr"/>
                      <a:r>
                        <a:rPr lang="es-ES" sz="1300" b="0" i="0" u="none" strike="noStrike">
                          <a:solidFill>
                            <a:srgbClr val="000000"/>
                          </a:solidFill>
                          <a:latin typeface="Calibri"/>
                        </a:rPr>
                        <a:t>"La Mesa de Expertos en Función Pública" - Ministerio de Administración Pública y Participación Ciudadana.</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tcPr>
                </a:tc>
                <a:tc>
                  <a:txBody>
                    <a:bodyPr/>
                    <a:lstStyle/>
                    <a:p>
                      <a:pPr algn="l" fontAlgn="ctr"/>
                      <a:r>
                        <a:rPr lang="es-ES" sz="1300" b="0" i="0" u="none" strike="noStrike" dirty="0">
                          <a:solidFill>
                            <a:srgbClr val="000000"/>
                          </a:solidFill>
                          <a:latin typeface="Calibri"/>
                        </a:rPr>
                        <a:t>27 de septiembre del 2011</a:t>
                      </a:r>
                    </a:p>
                  </a:txBody>
                  <a:tcPr marL="7144" marR="7144" marT="7144" marB="0" anchor="ctr">
                    <a:lnL>
                      <a:noFill/>
                    </a:lnL>
                    <a:lnR>
                      <a:noFill/>
                    </a:lnR>
                    <a:lnT w="12700" cap="flat" cmpd="sng" algn="ctr">
                      <a:solidFill>
                        <a:srgbClr val="948B54"/>
                      </a:solidFill>
                      <a:prstDash val="solid"/>
                      <a:round/>
                      <a:headEnd type="none" w="med" len="med"/>
                      <a:tailEnd type="none" w="med" len="med"/>
                    </a:lnT>
                    <a:lnB w="12700" cap="flat" cmpd="sng" algn="ctr">
                      <a:solidFill>
                        <a:srgbClr val="948B5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7383674"/>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8752" y="609600"/>
            <a:ext cx="2928937" cy="5715000"/>
            <a:chOff x="1067698" y="1562100"/>
            <a:chExt cx="2472426" cy="4202113"/>
          </a:xfrm>
        </p:grpSpPr>
        <p:pic>
          <p:nvPicPr>
            <p:cNvPr id="4" name="Picture 2"/>
            <p:cNvPicPr>
              <a:picLocks noChangeAspect="1" noChangeArrowheads="1"/>
            </p:cNvPicPr>
            <p:nvPr/>
          </p:nvPicPr>
          <p:blipFill>
            <a:blip r:embed="rId2" cstate="print"/>
            <a:srcRect t="14096" b="8443"/>
            <a:stretch>
              <a:fillRect/>
            </a:stretch>
          </p:blipFill>
          <p:spPr bwMode="auto">
            <a:xfrm>
              <a:off x="1071563" y="2912395"/>
              <a:ext cx="2468561" cy="126517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071564" y="4177566"/>
              <a:ext cx="2468560" cy="1586647"/>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067698" y="1562100"/>
              <a:ext cx="2472426" cy="1354137"/>
            </a:xfrm>
            <a:prstGeom prst="rect">
              <a:avLst/>
            </a:prstGeom>
            <a:noFill/>
            <a:ln w="9525">
              <a:noFill/>
              <a:miter lim="800000"/>
              <a:headEnd/>
              <a:tailEnd/>
            </a:ln>
          </p:spPr>
        </p:pic>
      </p:grpSp>
      <p:pic>
        <p:nvPicPr>
          <p:cNvPr id="7" name="Picture 14" descr="C:\Users\Juan Vasquez\Desktop\Santiago5.jpg"/>
          <p:cNvPicPr>
            <a:picLocks noChangeAspect="1" noChangeArrowheads="1"/>
          </p:cNvPicPr>
          <p:nvPr/>
        </p:nvPicPr>
        <p:blipFill>
          <a:blip r:embed="rId5" cstate="print"/>
          <a:srcRect/>
          <a:stretch>
            <a:fillRect/>
          </a:stretch>
        </p:blipFill>
        <p:spPr bwMode="auto">
          <a:xfrm>
            <a:off x="3102592" y="4191000"/>
            <a:ext cx="6019800" cy="2133599"/>
          </a:xfrm>
          <a:prstGeom prst="rect">
            <a:avLst/>
          </a:prstGeom>
          <a:noFill/>
          <a:ln w="9525">
            <a:noFill/>
            <a:miter lim="800000"/>
            <a:headEnd/>
            <a:tailEnd/>
          </a:ln>
          <a:effectLst>
            <a:softEdge rad="63500"/>
          </a:effectLst>
        </p:spPr>
      </p:pic>
      <p:sp>
        <p:nvSpPr>
          <p:cNvPr id="8" name="Rectangle 3"/>
          <p:cNvSpPr>
            <a:spLocks noChangeArrowheads="1"/>
          </p:cNvSpPr>
          <p:nvPr/>
        </p:nvSpPr>
        <p:spPr bwMode="auto">
          <a:xfrm>
            <a:off x="3067689" y="381000"/>
            <a:ext cx="6076312" cy="3970318"/>
          </a:xfrm>
          <a:prstGeom prst="rect">
            <a:avLst/>
          </a:prstGeom>
          <a:noFill/>
          <a:ln w="9525">
            <a:noFill/>
            <a:miter lim="800000"/>
            <a:headEnd/>
            <a:tailEnd/>
          </a:ln>
        </p:spPr>
        <p:txBody>
          <a:bodyPr wrap="square">
            <a:spAutoFit/>
          </a:bodyPr>
          <a:lstStyle/>
          <a:p>
            <a:pPr algn="ctr">
              <a:defRPr/>
            </a:pPr>
            <a:r>
              <a:rPr lang="en-US" sz="2100" b="1" i="1" dirty="0" smtClean="0">
                <a:solidFill>
                  <a:srgbClr val="1F497D">
                    <a:lumMod val="75000"/>
                  </a:srgbClr>
                </a:solidFill>
              </a:rPr>
              <a:t>CAMBIO DE PARADIGMA </a:t>
            </a:r>
          </a:p>
          <a:p>
            <a:pPr algn="ctr">
              <a:buFont typeface="Arial" pitchFamily="34" charset="0"/>
              <a:buChar char="•"/>
              <a:defRPr/>
            </a:pPr>
            <a:r>
              <a:rPr lang="en-US" sz="2100" b="1" i="1" dirty="0" err="1" smtClean="0">
                <a:solidFill>
                  <a:srgbClr val="1F497D">
                    <a:lumMod val="75000"/>
                  </a:srgbClr>
                </a:solidFill>
              </a:rPr>
              <a:t>Utilizando</a:t>
            </a:r>
            <a:r>
              <a:rPr lang="en-US" sz="2100" b="1" i="1" dirty="0" smtClean="0">
                <a:solidFill>
                  <a:srgbClr val="1F497D">
                    <a:lumMod val="75000"/>
                  </a:srgbClr>
                </a:solidFill>
              </a:rPr>
              <a:t> </a:t>
            </a:r>
            <a:r>
              <a:rPr lang="en-US" sz="2100" b="1" i="1" dirty="0">
                <a:solidFill>
                  <a:srgbClr val="1F497D">
                    <a:lumMod val="75000"/>
                  </a:srgbClr>
                </a:solidFill>
              </a:rPr>
              <a:t>el </a:t>
            </a:r>
            <a:r>
              <a:rPr lang="en-US" sz="2100" b="1" i="1" dirty="0" err="1">
                <a:solidFill>
                  <a:srgbClr val="1F497D">
                    <a:lumMod val="75000"/>
                  </a:srgbClr>
                </a:solidFill>
              </a:rPr>
              <a:t>Poder</a:t>
            </a:r>
            <a:r>
              <a:rPr lang="en-US" sz="2100" b="1" i="1" dirty="0">
                <a:solidFill>
                  <a:srgbClr val="1F497D">
                    <a:lumMod val="75000"/>
                  </a:srgbClr>
                </a:solidFill>
              </a:rPr>
              <a:t> de Compras del Estado </a:t>
            </a:r>
            <a:r>
              <a:rPr lang="en-US" sz="2100" b="1" i="1" dirty="0" err="1">
                <a:solidFill>
                  <a:srgbClr val="1F497D">
                    <a:lumMod val="75000"/>
                  </a:srgbClr>
                </a:solidFill>
              </a:rPr>
              <a:t>como</a:t>
            </a:r>
            <a:r>
              <a:rPr lang="en-US" sz="2100" b="1" i="1" dirty="0">
                <a:solidFill>
                  <a:srgbClr val="1F497D">
                    <a:lumMod val="75000"/>
                  </a:srgbClr>
                </a:solidFill>
              </a:rPr>
              <a:t> </a:t>
            </a:r>
            <a:r>
              <a:rPr lang="en-US" sz="2100" b="1" i="1" dirty="0" err="1">
                <a:solidFill>
                  <a:srgbClr val="1F497D">
                    <a:lumMod val="75000"/>
                  </a:srgbClr>
                </a:solidFill>
              </a:rPr>
              <a:t>Herramienta</a:t>
            </a:r>
            <a:r>
              <a:rPr lang="en-US" sz="2100" b="1" i="1" dirty="0">
                <a:solidFill>
                  <a:srgbClr val="1F497D">
                    <a:lumMod val="75000"/>
                  </a:srgbClr>
                </a:solidFill>
              </a:rPr>
              <a:t> </a:t>
            </a:r>
            <a:r>
              <a:rPr lang="en-US" sz="2100" b="1" i="1" dirty="0" err="1">
                <a:solidFill>
                  <a:srgbClr val="1F497D">
                    <a:lumMod val="75000"/>
                  </a:srgbClr>
                </a:solidFill>
              </a:rPr>
              <a:t>para</a:t>
            </a:r>
            <a:r>
              <a:rPr lang="en-US" sz="2100" b="1" i="1" dirty="0">
                <a:solidFill>
                  <a:srgbClr val="1F497D">
                    <a:lumMod val="75000"/>
                  </a:srgbClr>
                </a:solidFill>
              </a:rPr>
              <a:t> el </a:t>
            </a:r>
            <a:r>
              <a:rPr lang="en-US" sz="2100" b="1" i="1" dirty="0" err="1">
                <a:solidFill>
                  <a:srgbClr val="1F497D">
                    <a:lumMod val="75000"/>
                  </a:srgbClr>
                </a:solidFill>
              </a:rPr>
              <a:t>Desarrollo</a:t>
            </a:r>
            <a:r>
              <a:rPr lang="en-US" sz="2100" b="1" i="1" dirty="0">
                <a:solidFill>
                  <a:srgbClr val="1F497D">
                    <a:lumMod val="75000"/>
                  </a:srgbClr>
                </a:solidFill>
              </a:rPr>
              <a:t> de los </a:t>
            </a:r>
            <a:r>
              <a:rPr lang="en-US" sz="2100" b="1" i="1" dirty="0" err="1">
                <a:solidFill>
                  <a:srgbClr val="1F497D">
                    <a:lumMod val="75000"/>
                  </a:srgbClr>
                </a:solidFill>
              </a:rPr>
              <a:t>Sectores</a:t>
            </a:r>
            <a:r>
              <a:rPr lang="en-US" sz="2100" b="1" i="1" dirty="0">
                <a:solidFill>
                  <a:srgbClr val="1F497D">
                    <a:lumMod val="75000"/>
                  </a:srgbClr>
                </a:solidFill>
              </a:rPr>
              <a:t> </a:t>
            </a:r>
            <a:r>
              <a:rPr lang="en-US" sz="2100" b="1" i="1" dirty="0" err="1">
                <a:solidFill>
                  <a:srgbClr val="1F497D">
                    <a:lumMod val="75000"/>
                  </a:srgbClr>
                </a:solidFill>
              </a:rPr>
              <a:t>Productivos</a:t>
            </a:r>
            <a:r>
              <a:rPr lang="en-US" sz="2100" b="1" i="1" dirty="0">
                <a:solidFill>
                  <a:srgbClr val="1F497D">
                    <a:lumMod val="75000"/>
                  </a:srgbClr>
                </a:solidFill>
              </a:rPr>
              <a:t>.</a:t>
            </a:r>
          </a:p>
          <a:p>
            <a:pPr algn="ctr">
              <a:buFont typeface="Arial" pitchFamily="34" charset="0"/>
              <a:buChar char="•"/>
              <a:defRPr/>
            </a:pPr>
            <a:r>
              <a:rPr lang="en-US" sz="2100" b="1" i="1" dirty="0">
                <a:solidFill>
                  <a:srgbClr val="1F497D">
                    <a:lumMod val="75000"/>
                  </a:srgbClr>
                </a:solidFill>
              </a:rPr>
              <a:t> </a:t>
            </a:r>
            <a:r>
              <a:rPr lang="es-DO" sz="2100" b="1" i="1" dirty="0">
                <a:solidFill>
                  <a:srgbClr val="1F497D">
                    <a:lumMod val="75000"/>
                  </a:srgbClr>
                </a:solidFill>
              </a:rPr>
              <a:t>Compras públicas</a:t>
            </a:r>
            <a:r>
              <a:rPr lang="en-029" sz="2100" b="1" i="1" dirty="0">
                <a:solidFill>
                  <a:srgbClr val="1F497D">
                    <a:lumMod val="75000"/>
                  </a:srgbClr>
                </a:solidFill>
              </a:rPr>
              <a:t>,</a:t>
            </a:r>
            <a:r>
              <a:rPr lang="es-DO" sz="2100" b="1" i="1" dirty="0">
                <a:solidFill>
                  <a:srgbClr val="1F497D">
                    <a:lumMod val="75000"/>
                  </a:srgbClr>
                </a:solidFill>
              </a:rPr>
              <a:t> de una política de abastecimiento a una verdadera política pública para  la transparencia, mejora de la  calidad del gasto; rendición de cuentas y gobernabilidad.</a:t>
            </a:r>
          </a:p>
          <a:p>
            <a:pPr algn="ctr">
              <a:buFont typeface="Arial" pitchFamily="34" charset="0"/>
              <a:buChar char="•"/>
              <a:defRPr/>
            </a:pPr>
            <a:r>
              <a:rPr lang="es-DO" sz="2100" b="1" i="1" dirty="0">
                <a:solidFill>
                  <a:srgbClr val="1F497D">
                    <a:lumMod val="75000"/>
                  </a:srgbClr>
                </a:solidFill>
              </a:rPr>
              <a:t> Uso del  gasto público  vinculado al desarrollo de distintos sectores: </a:t>
            </a:r>
            <a:r>
              <a:rPr lang="es-DO" sz="2100" b="1" i="1" dirty="0" err="1">
                <a:solidFill>
                  <a:srgbClr val="1F497D">
                    <a:lumMod val="75000"/>
                  </a:srgbClr>
                </a:solidFill>
              </a:rPr>
              <a:t>Mipymes</a:t>
            </a:r>
            <a:r>
              <a:rPr lang="es-DO" sz="2100" b="1" i="1" dirty="0">
                <a:solidFill>
                  <a:srgbClr val="1F497D">
                    <a:lumMod val="75000"/>
                  </a:srgbClr>
                </a:solidFill>
              </a:rPr>
              <a:t>, discapacitados, mujeres, medio-ambiente.</a:t>
            </a:r>
          </a:p>
          <a:p>
            <a:pPr algn="ctr">
              <a:buFont typeface="Wingdings" pitchFamily="2" charset="2"/>
              <a:buChar char="ü"/>
              <a:defRPr/>
            </a:pPr>
            <a:endParaRPr lang="en-US" sz="2100" b="1" i="1" dirty="0">
              <a:solidFill>
                <a:srgbClr val="1F497D">
                  <a:lumMod val="75000"/>
                </a:srgbClr>
              </a:solidFill>
            </a:endParaRPr>
          </a:p>
        </p:txBody>
      </p:sp>
    </p:spTree>
    <p:extLst>
      <p:ext uri="{BB962C8B-B14F-4D97-AF65-F5344CB8AC3E}">
        <p14:creationId xmlns:p14="http://schemas.microsoft.com/office/powerpoint/2010/main" val="1082165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R" b="1" dirty="0" smtClean="0">
                <a:solidFill>
                  <a:schemeClr val="tx2"/>
                </a:solidFill>
              </a:rPr>
              <a:t>Aprovechando una  oportunidad</a:t>
            </a:r>
            <a:endParaRPr lang="es-CR" b="1" dirty="0">
              <a:solidFill>
                <a:schemeClr val="tx2"/>
              </a:solidFill>
            </a:endParaRPr>
          </a:p>
        </p:txBody>
      </p:sp>
      <p:sp>
        <p:nvSpPr>
          <p:cNvPr id="5" name="4 Marcador de contenido"/>
          <p:cNvSpPr>
            <a:spLocks noGrp="1"/>
          </p:cNvSpPr>
          <p:nvPr>
            <p:ph idx="1"/>
          </p:nvPr>
        </p:nvSpPr>
        <p:spPr/>
        <p:txBody>
          <a:bodyPr>
            <a:normAutofit fontScale="92500" lnSpcReduction="10000"/>
          </a:bodyPr>
          <a:lstStyle/>
          <a:p>
            <a:pPr marL="0" indent="0">
              <a:buNone/>
            </a:pPr>
            <a:endParaRPr lang="es-CR" dirty="0" smtClean="0"/>
          </a:p>
          <a:p>
            <a:pPr>
              <a:buFontTx/>
              <a:buChar char="-"/>
            </a:pPr>
            <a:r>
              <a:rPr lang="es-CR" dirty="0" smtClean="0"/>
              <a:t> Por primera vez se entrega el 4% del PIB para la Educación RD$100 mil millones.</a:t>
            </a:r>
          </a:p>
          <a:p>
            <a:pPr marL="0" indent="0">
              <a:buNone/>
            </a:pPr>
            <a:endParaRPr lang="es-CR" dirty="0" smtClean="0"/>
          </a:p>
          <a:p>
            <a:pPr>
              <a:buFontTx/>
              <a:buChar char="-"/>
            </a:pPr>
            <a:r>
              <a:rPr lang="es-CR" dirty="0"/>
              <a:t> </a:t>
            </a:r>
            <a:r>
              <a:rPr lang="es-CR" dirty="0" smtClean="0"/>
              <a:t>Conquista  de la sociedad dominicana.</a:t>
            </a:r>
          </a:p>
          <a:p>
            <a:pPr marL="0" indent="0">
              <a:buNone/>
            </a:pPr>
            <a:endParaRPr lang="es-CR" dirty="0" smtClean="0"/>
          </a:p>
          <a:p>
            <a:pPr>
              <a:buFontTx/>
              <a:buChar char="-"/>
            </a:pPr>
            <a:r>
              <a:rPr lang="es-CR" dirty="0"/>
              <a:t> </a:t>
            </a:r>
            <a:r>
              <a:rPr lang="es-CR" dirty="0" smtClean="0"/>
              <a:t>Incluye ampliación jornada extendida.</a:t>
            </a:r>
          </a:p>
          <a:p>
            <a:pPr marL="0" indent="0">
              <a:buNone/>
            </a:pPr>
            <a:endParaRPr lang="es-CR" dirty="0" smtClean="0"/>
          </a:p>
          <a:p>
            <a:pPr>
              <a:buFontTx/>
              <a:buChar char="-"/>
            </a:pPr>
            <a:r>
              <a:rPr lang="es-CR" dirty="0"/>
              <a:t> </a:t>
            </a:r>
            <a:r>
              <a:rPr lang="es-CR" dirty="0" smtClean="0"/>
              <a:t>Primer paso, construcción de más aulas.</a:t>
            </a:r>
          </a:p>
        </p:txBody>
      </p:sp>
    </p:spTree>
    <p:extLst>
      <p:ext uri="{BB962C8B-B14F-4D97-AF65-F5344CB8AC3E}">
        <p14:creationId xmlns:p14="http://schemas.microsoft.com/office/powerpoint/2010/main" val="1953759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05800" cy="838200"/>
          </a:xfrm>
        </p:spPr>
        <p:style>
          <a:lnRef idx="1">
            <a:schemeClr val="accent1"/>
          </a:lnRef>
          <a:fillRef idx="2">
            <a:schemeClr val="accent1"/>
          </a:fillRef>
          <a:effectRef idx="1">
            <a:schemeClr val="accent1"/>
          </a:effectRef>
          <a:fontRef idx="minor">
            <a:schemeClr val="dk1"/>
          </a:fontRef>
        </p:style>
        <p:txBody>
          <a:bodyPr rtlCol="0">
            <a:noAutofit/>
          </a:bodyPr>
          <a:lstStyle/>
          <a:p>
            <a:pPr>
              <a:defRPr/>
            </a:pPr>
            <a:r>
              <a:rPr lang="es-DO" sz="3200" b="1" dirty="0"/>
              <a:t>Estructura de la Administración Pública a Nivel Central</a:t>
            </a:r>
            <a:endParaRPr lang="es-ES" sz="3200" b="1" dirty="0"/>
          </a:p>
        </p:txBody>
      </p:sp>
      <p:graphicFrame>
        <p:nvGraphicFramePr>
          <p:cNvPr id="1026" name="Object 2"/>
          <p:cNvGraphicFramePr>
            <a:graphicFrameLocks noGrp="1" noChangeAspect="1"/>
          </p:cNvGraphicFramePr>
          <p:nvPr>
            <p:ph idx="1"/>
            <p:extLst>
              <p:ext uri="{D42A27DB-BD31-4B8C-83A1-F6EECF244321}">
                <p14:modId xmlns:p14="http://schemas.microsoft.com/office/powerpoint/2010/main" val="3060241056"/>
              </p:ext>
            </p:extLst>
          </p:nvPr>
        </p:nvGraphicFramePr>
        <p:xfrm>
          <a:off x="381000" y="1145978"/>
          <a:ext cx="8610600" cy="5677904"/>
        </p:xfrm>
        <a:graphic>
          <a:graphicData uri="http://schemas.openxmlformats.org/presentationml/2006/ole">
            <mc:AlternateContent xmlns:mc="http://schemas.openxmlformats.org/markup-compatibility/2006">
              <mc:Choice xmlns:v="urn:schemas-microsoft-com:vml" Requires="v">
                <p:oleObj spid="_x0000_s3087" name="Visio" r:id="rId3" imgW="10240899" imgH="7138797" progId="">
                  <p:embed/>
                </p:oleObj>
              </mc:Choice>
              <mc:Fallback>
                <p:oleObj name="Visio" r:id="rId3" imgW="10240899" imgH="71387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5978"/>
                        <a:ext cx="8610600" cy="5677904"/>
                      </a:xfrm>
                      <a:prstGeom prst="rect">
                        <a:avLst/>
                      </a:prstGeom>
                      <a:noFill/>
                      <a:ln>
                        <a:noFill/>
                      </a:ln>
                      <a:effectLst/>
                      <a:extLst/>
                    </p:spPr>
                  </p:pic>
                </p:oleObj>
              </mc:Fallback>
            </mc:AlternateContent>
          </a:graphicData>
        </a:graphic>
      </p:graphicFrame>
      <p:sp>
        <p:nvSpPr>
          <p:cNvPr id="4" name="3 Arco"/>
          <p:cNvSpPr/>
          <p:nvPr/>
        </p:nvSpPr>
        <p:spPr>
          <a:xfrm>
            <a:off x="4572000" y="1982391"/>
            <a:ext cx="685800" cy="6858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sz="1350"/>
          </a:p>
        </p:txBody>
      </p:sp>
    </p:spTree>
    <p:extLst>
      <p:ext uri="{BB962C8B-B14F-4D97-AF65-F5344CB8AC3E}">
        <p14:creationId xmlns:p14="http://schemas.microsoft.com/office/powerpoint/2010/main" val="2419921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031" y="81732"/>
            <a:ext cx="4278569" cy="117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531" y="6149914"/>
            <a:ext cx="1621391" cy="56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Rectángulo"/>
          <p:cNvSpPr/>
          <p:nvPr/>
        </p:nvSpPr>
        <p:spPr>
          <a:xfrm>
            <a:off x="32250" y="2895600"/>
            <a:ext cx="9012506" cy="1384995"/>
          </a:xfrm>
          <a:prstGeom prst="rect">
            <a:avLst/>
          </a:prstGeom>
        </p:spPr>
        <p:txBody>
          <a:bodyPr wrap="square">
            <a:spAutoFit/>
          </a:bodyPr>
          <a:lstStyle/>
          <a:p>
            <a:pPr algn="ctr"/>
            <a:r>
              <a:rPr lang="es-DO" sz="2800" dirty="0" smtClean="0">
                <a:latin typeface="Aharoni" pitchFamily="2" charset="-79"/>
                <a:cs typeface="Aharoni" pitchFamily="2" charset="-79"/>
              </a:rPr>
              <a:t>Dra. Yokasta Guzman</a:t>
            </a:r>
          </a:p>
          <a:p>
            <a:pPr algn="ctr"/>
            <a:r>
              <a:rPr lang="es-DO" sz="2800" dirty="0" smtClean="0">
                <a:latin typeface="Aharoni" pitchFamily="2" charset="-79"/>
                <a:cs typeface="Aharoni" pitchFamily="2" charset="-79"/>
              </a:rPr>
              <a:t>Directora General de Contrataciones Públicas</a:t>
            </a:r>
          </a:p>
          <a:p>
            <a:pPr algn="ctr"/>
            <a:r>
              <a:rPr lang="es-DO" sz="2800" dirty="0" smtClean="0">
                <a:latin typeface="Aharoni" pitchFamily="2" charset="-79"/>
                <a:cs typeface="Aharoni" pitchFamily="2" charset="-79"/>
              </a:rPr>
              <a:t>República Dominicana</a:t>
            </a:r>
            <a:endParaRPr lang="es-DO" sz="2800" dirty="0">
              <a:latin typeface="Aharoni" pitchFamily="2" charset="-79"/>
              <a:cs typeface="Aharoni" pitchFamily="2" charset="-79"/>
            </a:endParaRPr>
          </a:p>
        </p:txBody>
      </p:sp>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224" y="1467251"/>
            <a:ext cx="5448558" cy="93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Rectángulo"/>
          <p:cNvSpPr/>
          <p:nvPr/>
        </p:nvSpPr>
        <p:spPr>
          <a:xfrm>
            <a:off x="686256" y="4876800"/>
            <a:ext cx="8022822" cy="1261884"/>
          </a:xfrm>
          <a:prstGeom prst="rect">
            <a:avLst/>
          </a:prstGeom>
        </p:spPr>
        <p:txBody>
          <a:bodyPr wrap="square">
            <a:spAutoFit/>
          </a:bodyPr>
          <a:lstStyle/>
          <a:p>
            <a:pPr algn="ctr"/>
            <a:r>
              <a:rPr lang="es-DO" sz="2000" b="1" dirty="0">
                <a:ln w="1905"/>
                <a:solidFill>
                  <a:srgbClr val="0A406C"/>
                </a:solidFill>
                <a:effectLst>
                  <a:innerShdw blurRad="69850" dist="43180" dir="5400000">
                    <a:srgbClr val="000000">
                      <a:alpha val="65000"/>
                    </a:srgbClr>
                  </a:innerShdw>
                </a:effectLst>
                <a:latin typeface="Aharoni" pitchFamily="2" charset="-79"/>
                <a:cs typeface="Aharoni" pitchFamily="2" charset="-79"/>
              </a:rPr>
              <a:t>IX Conferencia Anual de la Red Interamericana de Compras Gubernamentales (RICG)</a:t>
            </a:r>
            <a:r>
              <a:rPr lang="es-DO" sz="2000" b="1" dirty="0" smtClean="0">
                <a:ln w="1905"/>
                <a:solidFill>
                  <a:srgbClr val="0A406C"/>
                </a:solidFill>
                <a:effectLst>
                  <a:innerShdw blurRad="69850" dist="43180" dir="5400000">
                    <a:srgbClr val="000000">
                      <a:alpha val="65000"/>
                    </a:srgbClr>
                  </a:innerShdw>
                </a:effectLst>
                <a:latin typeface="Aharoni" pitchFamily="2" charset="-79"/>
                <a:cs typeface="Aharoni" pitchFamily="2" charset="-79"/>
              </a:rPr>
              <a:t>‏</a:t>
            </a:r>
          </a:p>
          <a:p>
            <a:pPr algn="ctr"/>
            <a:endParaRPr lang="es-DO" sz="2000" b="1" dirty="0" smtClean="0">
              <a:ln w="1905"/>
              <a:solidFill>
                <a:srgbClr val="0A406C"/>
              </a:solidFill>
              <a:effectLst>
                <a:innerShdw blurRad="69850" dist="43180" dir="5400000">
                  <a:srgbClr val="000000">
                    <a:alpha val="65000"/>
                  </a:srgbClr>
                </a:innerShdw>
              </a:effectLst>
              <a:latin typeface="Aharoni" pitchFamily="2" charset="-79"/>
              <a:cs typeface="Aharoni" pitchFamily="2" charset="-79"/>
            </a:endParaRPr>
          </a:p>
          <a:p>
            <a:pPr algn="ctr"/>
            <a:r>
              <a:rPr lang="es-DO" sz="1600" dirty="0" smtClean="0">
                <a:ln w="1905"/>
                <a:solidFill>
                  <a:srgbClr val="0A406C"/>
                </a:solidFill>
                <a:effectLst>
                  <a:innerShdw blurRad="69850" dist="43180" dir="5400000">
                    <a:srgbClr val="000000">
                      <a:alpha val="65000"/>
                    </a:srgbClr>
                  </a:innerShdw>
                </a:effectLst>
                <a:latin typeface="Aharoni" pitchFamily="2" charset="-79"/>
                <a:cs typeface="Aharoni" pitchFamily="2" charset="-79"/>
              </a:rPr>
              <a:t>17 al 19 de Septiembre.  Montevideo Uruguay</a:t>
            </a:r>
            <a:endParaRPr lang="es-DO" sz="1600" dirty="0">
              <a:ln w="1905"/>
              <a:solidFill>
                <a:srgbClr val="0A406C"/>
              </a:solidFill>
              <a:effectLst>
                <a:innerShdw blurRad="69850" dist="43180" dir="5400000">
                  <a:srgbClr val="000000">
                    <a:alpha val="65000"/>
                  </a:srgbClr>
                </a:innerShdw>
              </a:effectLst>
              <a:latin typeface="Aharoni" pitchFamily="2" charset="-79"/>
              <a:cs typeface="Aharoni" pitchFamily="2" charset="-79"/>
            </a:endParaRPr>
          </a:p>
        </p:txBody>
      </p:sp>
      <p:pic>
        <p:nvPicPr>
          <p:cNvPr id="16394" name="Picture 10" descr="Ric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220642"/>
            <a:ext cx="2400300" cy="419101"/>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Organización de los Estados American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6297477"/>
            <a:ext cx="1143000" cy="333376"/>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Banco Interamericano de Desarrol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673" y="6288587"/>
            <a:ext cx="571500" cy="333376"/>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International Development Research Cent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0272" y="6315122"/>
            <a:ext cx="1076325" cy="333376"/>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81733"/>
            <a:ext cx="4469067" cy="144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877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71600" y="980728"/>
            <a:ext cx="7059462" cy="5256584"/>
          </a:xfrm>
          <a:prstGeom prst="rect">
            <a:avLst/>
          </a:prstGeom>
          <a:noFill/>
          <a:ln w="9525">
            <a:noFill/>
            <a:miter lim="800000"/>
            <a:headEnd/>
            <a:tailEnd/>
          </a:ln>
        </p:spPr>
      </p:pic>
      <p:sp>
        <p:nvSpPr>
          <p:cNvPr id="9" name="Rectangle 8"/>
          <p:cNvSpPr/>
          <p:nvPr/>
        </p:nvSpPr>
        <p:spPr>
          <a:xfrm>
            <a:off x="5796136" y="2204864"/>
            <a:ext cx="1440160" cy="648072"/>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DO"/>
          </a:p>
        </p:txBody>
      </p:sp>
      <p:sp>
        <p:nvSpPr>
          <p:cNvPr id="10" name="Rectangle 9"/>
          <p:cNvSpPr/>
          <p:nvPr/>
        </p:nvSpPr>
        <p:spPr>
          <a:xfrm>
            <a:off x="5076056" y="5517232"/>
            <a:ext cx="1440160" cy="648072"/>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DO"/>
          </a:p>
        </p:txBody>
      </p:sp>
      <p:sp>
        <p:nvSpPr>
          <p:cNvPr id="11" name="Rectangle 10"/>
          <p:cNvSpPr/>
          <p:nvPr/>
        </p:nvSpPr>
        <p:spPr>
          <a:xfrm>
            <a:off x="5940152" y="4653136"/>
            <a:ext cx="1440160" cy="648072"/>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DO"/>
          </a:p>
        </p:txBody>
      </p:sp>
      <p:sp>
        <p:nvSpPr>
          <p:cNvPr id="12" name="Rectangle 11"/>
          <p:cNvSpPr/>
          <p:nvPr/>
        </p:nvSpPr>
        <p:spPr>
          <a:xfrm>
            <a:off x="1619672" y="2204864"/>
            <a:ext cx="1440160" cy="648072"/>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DO"/>
          </a:p>
        </p:txBody>
      </p:sp>
      <p:sp>
        <p:nvSpPr>
          <p:cNvPr id="18" name="Rectangle 17"/>
          <p:cNvSpPr/>
          <p:nvPr/>
        </p:nvSpPr>
        <p:spPr>
          <a:xfrm>
            <a:off x="3563888" y="1556792"/>
            <a:ext cx="1728192" cy="648072"/>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DO"/>
          </a:p>
        </p:txBody>
      </p:sp>
      <p:sp>
        <p:nvSpPr>
          <p:cNvPr id="20" name="Rectangle 19"/>
          <p:cNvSpPr/>
          <p:nvPr/>
        </p:nvSpPr>
        <p:spPr>
          <a:xfrm>
            <a:off x="5940152" y="3573016"/>
            <a:ext cx="1800200" cy="72008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DO"/>
          </a:p>
        </p:txBody>
      </p:sp>
      <p:sp>
        <p:nvSpPr>
          <p:cNvPr id="21" name="Rectangle 20"/>
          <p:cNvSpPr/>
          <p:nvPr/>
        </p:nvSpPr>
        <p:spPr>
          <a:xfrm>
            <a:off x="1619672" y="4725144"/>
            <a:ext cx="1584176" cy="576064"/>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DO"/>
          </a:p>
        </p:txBody>
      </p:sp>
      <p:sp>
        <p:nvSpPr>
          <p:cNvPr id="22" name="Rectangle 21"/>
          <p:cNvSpPr/>
          <p:nvPr/>
        </p:nvSpPr>
        <p:spPr>
          <a:xfrm>
            <a:off x="1259632" y="3501008"/>
            <a:ext cx="1728192" cy="648072"/>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DO"/>
          </a:p>
        </p:txBody>
      </p:sp>
      <p:sp>
        <p:nvSpPr>
          <p:cNvPr id="24" name="Rectangle 23"/>
          <p:cNvSpPr/>
          <p:nvPr/>
        </p:nvSpPr>
        <p:spPr>
          <a:xfrm>
            <a:off x="6948264" y="5661248"/>
            <a:ext cx="172819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DO" sz="1400" dirty="0" smtClean="0"/>
              <a:t>ADMINISTRACIÓN TRIBUTARIA</a:t>
            </a:r>
            <a:endParaRPr lang="es-DO" sz="1400" dirty="0"/>
          </a:p>
        </p:txBody>
      </p:sp>
      <p:sp>
        <p:nvSpPr>
          <p:cNvPr id="16" name="Rectangle 15"/>
          <p:cNvSpPr/>
          <p:nvPr/>
        </p:nvSpPr>
        <p:spPr>
          <a:xfrm>
            <a:off x="2627784" y="5517232"/>
            <a:ext cx="1800200" cy="72008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DO"/>
          </a:p>
        </p:txBody>
      </p:sp>
      <p:sp>
        <p:nvSpPr>
          <p:cNvPr id="17" name="Title 1"/>
          <p:cNvSpPr txBox="1">
            <a:spLocks/>
          </p:cNvSpPr>
          <p:nvPr/>
        </p:nvSpPr>
        <p:spPr>
          <a:xfrm>
            <a:off x="533400" y="34888"/>
            <a:ext cx="8143056" cy="990600"/>
          </a:xfrm>
          <a:prstGeom prst="rect">
            <a:avLst/>
          </a:prstGeom>
          <a:solidFill>
            <a:schemeClr val="bg1"/>
          </a:solidFill>
        </p:spPr>
        <p:txBody>
          <a:bodyPr vert="horz" lIns="91440" tIns="45720" rIns="91440" bIns="45720" rtlCol="0" anchor="ctr">
            <a:noAutofit/>
          </a:bodyPr>
          <a:lstStyle/>
          <a:p>
            <a:pPr lvl="0" algn="ctr">
              <a:spcBef>
                <a:spcPct val="0"/>
              </a:spcBef>
              <a:defRPr/>
            </a:pPr>
            <a:r>
              <a:rPr lang="es-DO" sz="2400" b="1" dirty="0">
                <a:solidFill>
                  <a:schemeClr val="tx2">
                    <a:lumMod val="50000"/>
                  </a:schemeClr>
                </a:solidFill>
                <a:latin typeface="+mj-lt"/>
                <a:ea typeface="+mj-ea"/>
                <a:cs typeface="+mj-cs"/>
              </a:rPr>
              <a:t>Sistema Integrado de Administración Financiera de Estado (SIAFE</a:t>
            </a:r>
            <a:r>
              <a:rPr lang="es-DO" sz="2400" b="1" dirty="0" smtClean="0">
                <a:solidFill>
                  <a:schemeClr val="tx2">
                    <a:lumMod val="50000"/>
                  </a:schemeClr>
                </a:solidFill>
                <a:latin typeface="+mj-lt"/>
                <a:ea typeface="+mj-ea"/>
                <a:cs typeface="+mj-cs"/>
              </a:rPr>
              <a:t>) y s</a:t>
            </a:r>
            <a:r>
              <a:rPr kumimoji="0" lang="es-DO" sz="2400" b="1" i="0" u="none" strike="noStrike" kern="1200" cap="none" spc="0" normalizeH="0" baseline="0" noProof="0" dirty="0" err="1" smtClean="0">
                <a:ln>
                  <a:noFill/>
                </a:ln>
                <a:solidFill>
                  <a:schemeClr val="tx2">
                    <a:lumMod val="50000"/>
                  </a:schemeClr>
                </a:solidFill>
                <a:effectLst/>
                <a:uLnTx/>
                <a:uFillTx/>
                <a:latin typeface="+mj-lt"/>
                <a:ea typeface="+mj-ea"/>
                <a:cs typeface="+mj-cs"/>
              </a:rPr>
              <a:t>ubsistemas</a:t>
            </a:r>
            <a:r>
              <a:rPr kumimoji="0" lang="es-DO" sz="2400" b="1" i="0" u="none" strike="noStrike" kern="1200" cap="none" spc="0" normalizeH="0" baseline="0" noProof="0" dirty="0" smtClean="0">
                <a:ln>
                  <a:noFill/>
                </a:ln>
                <a:solidFill>
                  <a:schemeClr val="tx2">
                    <a:lumMod val="50000"/>
                  </a:schemeClr>
                </a:solidFill>
                <a:effectLst/>
                <a:uLnTx/>
                <a:uFillTx/>
                <a:latin typeface="+mj-lt"/>
                <a:ea typeface="+mj-ea"/>
                <a:cs typeface="+mj-cs"/>
              </a:rPr>
              <a:t> </a:t>
            </a:r>
            <a:r>
              <a:rPr lang="es-DO" sz="2400" b="1" dirty="0">
                <a:solidFill>
                  <a:schemeClr val="tx2">
                    <a:lumMod val="50000"/>
                  </a:schemeClr>
                </a:solidFill>
                <a:latin typeface="+mj-lt"/>
                <a:ea typeface="+mj-ea"/>
                <a:cs typeface="+mj-cs"/>
              </a:rPr>
              <a:t>c</a:t>
            </a:r>
            <a:r>
              <a:rPr kumimoji="0" lang="es-DO" sz="2400" b="1" i="0" u="none" strike="noStrike" kern="1200" cap="none" spc="0" normalizeH="0" baseline="0" noProof="0" dirty="0" err="1" smtClean="0">
                <a:ln>
                  <a:noFill/>
                </a:ln>
                <a:solidFill>
                  <a:schemeClr val="tx2">
                    <a:lumMod val="50000"/>
                  </a:schemeClr>
                </a:solidFill>
                <a:effectLst/>
                <a:uLnTx/>
                <a:uFillTx/>
                <a:latin typeface="+mj-lt"/>
                <a:ea typeface="+mj-ea"/>
                <a:cs typeface="+mj-cs"/>
              </a:rPr>
              <a:t>onexos</a:t>
            </a:r>
            <a:endParaRPr kumimoji="0" lang="es-DO" sz="2400" b="1"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Tree>
    <p:extLst>
      <p:ext uri="{BB962C8B-B14F-4D97-AF65-F5344CB8AC3E}">
        <p14:creationId xmlns:p14="http://schemas.microsoft.com/office/powerpoint/2010/main" val="22112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4"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582166" y="5013176"/>
            <a:ext cx="7920880" cy="1569660"/>
          </a:xfrm>
          <a:prstGeom prst="rect">
            <a:avLst/>
          </a:prstGeom>
          <a:noFill/>
          <a:ln w="9525">
            <a:noFill/>
            <a:miter lim="800000"/>
            <a:headEnd/>
            <a:tailEnd/>
          </a:ln>
        </p:spPr>
        <p:txBody>
          <a:bodyPr wrap="square" anchor="ctr">
            <a:spAutoFit/>
          </a:bodyPr>
          <a:lstStyle/>
          <a:p>
            <a:pPr algn="ctr">
              <a:defRPr/>
            </a:pPr>
            <a:r>
              <a:rPr lang="es-DO" sz="2400" b="1" dirty="0">
                <a:solidFill>
                  <a:schemeClr val="tx2">
                    <a:lumMod val="75000"/>
                  </a:schemeClr>
                </a:solidFill>
              </a:rPr>
              <a:t>Incrementar la capacidad instalada del Sistema Educativo Público Dominicano, para proporcionar una mayor oferta educativa que contribuya con el </a:t>
            </a:r>
            <a:r>
              <a:rPr lang="es-DO" sz="2400" b="1" dirty="0" smtClean="0">
                <a:solidFill>
                  <a:schemeClr val="tx2">
                    <a:lumMod val="75000"/>
                  </a:schemeClr>
                </a:solidFill>
              </a:rPr>
              <a:t>nuevo modelo </a:t>
            </a:r>
          </a:p>
          <a:p>
            <a:pPr algn="ctr">
              <a:defRPr/>
            </a:pPr>
            <a:r>
              <a:rPr lang="es-DO" sz="2400" b="1" dirty="0" smtClean="0">
                <a:solidFill>
                  <a:schemeClr val="tx2">
                    <a:lumMod val="75000"/>
                  </a:schemeClr>
                </a:solidFill>
              </a:rPr>
              <a:t>de desarrollo </a:t>
            </a:r>
            <a:r>
              <a:rPr lang="es-DO" sz="2400" b="1" dirty="0">
                <a:solidFill>
                  <a:schemeClr val="tx2">
                    <a:lumMod val="75000"/>
                  </a:schemeClr>
                </a:solidFill>
              </a:rPr>
              <a:t>del </a:t>
            </a:r>
            <a:r>
              <a:rPr lang="es-DO" sz="2400" b="1" dirty="0" smtClean="0">
                <a:solidFill>
                  <a:schemeClr val="tx2">
                    <a:lumMod val="75000"/>
                  </a:schemeClr>
                </a:solidFill>
              </a:rPr>
              <a:t>país</a:t>
            </a:r>
            <a:endParaRPr lang="en-US" sz="2400" b="1" dirty="0">
              <a:ln w="1905"/>
              <a:solidFill>
                <a:schemeClr val="tx2">
                  <a:lumMod val="75000"/>
                </a:schemeClr>
              </a:solidFill>
              <a:effectLst>
                <a:innerShdw blurRad="69850" dist="43180" dir="5400000">
                  <a:srgbClr val="000000">
                    <a:alpha val="65000"/>
                  </a:srgbClr>
                </a:innerShdw>
              </a:effectLst>
            </a:endParaRPr>
          </a:p>
        </p:txBody>
      </p:sp>
      <p:sp>
        <p:nvSpPr>
          <p:cNvPr id="8" name="TextBox 7"/>
          <p:cNvSpPr txBox="1"/>
          <p:nvPr/>
        </p:nvSpPr>
        <p:spPr>
          <a:xfrm>
            <a:off x="2634394" y="4182179"/>
            <a:ext cx="3816424" cy="830997"/>
          </a:xfrm>
          <a:prstGeom prst="rect">
            <a:avLst/>
          </a:prstGeom>
          <a:solidFill>
            <a:schemeClr val="accent1">
              <a:lumMod val="60000"/>
              <a:lumOff val="40000"/>
            </a:schemeClr>
          </a:solidFill>
        </p:spPr>
        <p:txBody>
          <a:bodyPr wrap="square" rtlCol="0">
            <a:spAutoFit/>
          </a:bodyPr>
          <a:lstStyle/>
          <a:p>
            <a:pPr algn="ctr"/>
            <a:r>
              <a:rPr lang="es-ES" sz="4800" b="1" dirty="0" smtClean="0">
                <a:solidFill>
                  <a:schemeClr val="bg1"/>
                </a:solidFill>
              </a:rPr>
              <a:t>Propósito</a:t>
            </a:r>
            <a:endParaRPr lang="en-US" sz="2000" dirty="0">
              <a:solidFill>
                <a:schemeClr val="bg1"/>
              </a:solidFill>
            </a:endParaRPr>
          </a:p>
        </p:txBody>
      </p:sp>
      <p:pic>
        <p:nvPicPr>
          <p:cNvPr id="6" name="Picture 3" descr="PED_logo_version_02[1].jpg"/>
          <p:cNvPicPr>
            <a:picLocks noChangeAspect="1"/>
          </p:cNvPicPr>
          <p:nvPr/>
        </p:nvPicPr>
        <p:blipFill>
          <a:blip r:embed="rId2" cstate="print"/>
          <a:srcRect l="4622" t="27222" r="8250" b="23750"/>
          <a:stretch>
            <a:fillRect/>
          </a:stretch>
        </p:blipFill>
        <p:spPr bwMode="auto">
          <a:xfrm>
            <a:off x="1187624" y="44624"/>
            <a:ext cx="6858000" cy="2667000"/>
          </a:xfrm>
          <a:prstGeom prst="rect">
            <a:avLst/>
          </a:prstGeom>
          <a:noFill/>
          <a:ln w="9525">
            <a:noFill/>
            <a:miter lim="800000"/>
            <a:headEnd/>
            <a:tailEnd/>
          </a:ln>
        </p:spPr>
      </p:pic>
    </p:spTree>
    <p:extLst>
      <p:ext uri="{BB962C8B-B14F-4D97-AF65-F5344CB8AC3E}">
        <p14:creationId xmlns:p14="http://schemas.microsoft.com/office/powerpoint/2010/main" val="1816693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8" descr="PED_logo_version_02[1].jpg"/>
          <p:cNvPicPr>
            <a:picLocks noChangeAspect="1"/>
          </p:cNvPicPr>
          <p:nvPr/>
        </p:nvPicPr>
        <p:blipFill>
          <a:blip r:embed="rId2" cstate="print"/>
          <a:srcRect/>
          <a:stretch>
            <a:fillRect/>
          </a:stretch>
        </p:blipFill>
        <p:spPr bwMode="auto">
          <a:xfrm>
            <a:off x="2679700" y="2041525"/>
            <a:ext cx="3887788" cy="3005138"/>
          </a:xfrm>
          <a:prstGeom prst="rect">
            <a:avLst/>
          </a:prstGeom>
          <a:noFill/>
          <a:ln w="9525">
            <a:noFill/>
            <a:miter lim="800000"/>
            <a:headEnd/>
            <a:tailEnd/>
          </a:ln>
        </p:spPr>
      </p:pic>
      <p:sp>
        <p:nvSpPr>
          <p:cNvPr id="5" name="Rectangular Callout 4"/>
          <p:cNvSpPr/>
          <p:nvPr/>
        </p:nvSpPr>
        <p:spPr>
          <a:xfrm>
            <a:off x="6567488" y="4076700"/>
            <a:ext cx="2233612" cy="2592388"/>
          </a:xfrm>
          <a:prstGeom prst="wedgeRectCallout">
            <a:avLst>
              <a:gd name="adj1" fmla="val -50131"/>
              <a:gd name="adj2" fmla="val -630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D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DO">
              <a:solidFill>
                <a:prstClr val="white"/>
              </a:solidFill>
            </a:endParaRPr>
          </a:p>
        </p:txBody>
      </p:sp>
      <p:pic>
        <p:nvPicPr>
          <p:cNvPr id="8196" name="Picture 5"/>
          <p:cNvPicPr>
            <a:picLocks noChangeAspect="1" noChangeArrowheads="1"/>
          </p:cNvPicPr>
          <p:nvPr/>
        </p:nvPicPr>
        <p:blipFill>
          <a:blip r:embed="rId3" cstate="print"/>
          <a:srcRect/>
          <a:stretch>
            <a:fillRect/>
          </a:stretch>
        </p:blipFill>
        <p:spPr bwMode="auto">
          <a:xfrm>
            <a:off x="6697663" y="4205288"/>
            <a:ext cx="2019300" cy="2419350"/>
          </a:xfrm>
          <a:prstGeom prst="rect">
            <a:avLst/>
          </a:prstGeom>
          <a:noFill/>
          <a:ln w="9525">
            <a:noFill/>
            <a:miter lim="800000"/>
            <a:headEnd/>
            <a:tailEnd/>
          </a:ln>
        </p:spPr>
      </p:pic>
      <p:grpSp>
        <p:nvGrpSpPr>
          <p:cNvPr id="2" name="Group 6"/>
          <p:cNvGrpSpPr>
            <a:grpSpLocks/>
          </p:cNvGrpSpPr>
          <p:nvPr/>
        </p:nvGrpSpPr>
        <p:grpSpPr bwMode="auto">
          <a:xfrm>
            <a:off x="381000" y="892175"/>
            <a:ext cx="2520950" cy="2232025"/>
            <a:chOff x="3563888" y="256900"/>
            <a:chExt cx="2520280" cy="2232248"/>
          </a:xfrm>
        </p:grpSpPr>
        <p:sp>
          <p:nvSpPr>
            <p:cNvPr id="17" name="Rectangular Callout 16"/>
            <p:cNvSpPr/>
            <p:nvPr/>
          </p:nvSpPr>
          <p:spPr>
            <a:xfrm>
              <a:off x="3563888" y="256900"/>
              <a:ext cx="2520280" cy="2232248"/>
            </a:xfrm>
            <a:prstGeom prst="wedgeRectCallout">
              <a:avLst>
                <a:gd name="adj1" fmla="val 46841"/>
                <a:gd name="adj2" fmla="val 623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D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DO">
                <a:solidFill>
                  <a:prstClr val="white"/>
                </a:solidFill>
              </a:endParaRPr>
            </a:p>
          </p:txBody>
        </p:sp>
        <p:pic>
          <p:nvPicPr>
            <p:cNvPr id="8208" name="Picture 17"/>
            <p:cNvPicPr>
              <a:picLocks noChangeAspect="1" noChangeArrowheads="1"/>
            </p:cNvPicPr>
            <p:nvPr/>
          </p:nvPicPr>
          <p:blipFill>
            <a:blip r:embed="rId4" cstate="print"/>
            <a:srcRect/>
            <a:stretch>
              <a:fillRect/>
            </a:stretch>
          </p:blipFill>
          <p:spPr bwMode="auto">
            <a:xfrm>
              <a:off x="3618148" y="395596"/>
              <a:ext cx="2411760" cy="1954856"/>
            </a:xfrm>
            <a:prstGeom prst="rect">
              <a:avLst/>
            </a:prstGeom>
            <a:noFill/>
            <a:ln w="9525">
              <a:noFill/>
              <a:miter lim="800000"/>
              <a:headEnd/>
              <a:tailEnd/>
            </a:ln>
          </p:spPr>
        </p:pic>
      </p:grpSp>
      <p:sp>
        <p:nvSpPr>
          <p:cNvPr id="8" name="Rectangular Callout 7"/>
          <p:cNvSpPr/>
          <p:nvPr/>
        </p:nvSpPr>
        <p:spPr>
          <a:xfrm>
            <a:off x="6516688" y="908050"/>
            <a:ext cx="2232025" cy="2233613"/>
          </a:xfrm>
          <a:prstGeom prst="wedgeRectCallout">
            <a:avLst>
              <a:gd name="adj1" fmla="val -58944"/>
              <a:gd name="adj2" fmla="val 667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D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DO">
              <a:solidFill>
                <a:prstClr val="white"/>
              </a:solidFill>
            </a:endParaRPr>
          </a:p>
        </p:txBody>
      </p:sp>
      <p:pic>
        <p:nvPicPr>
          <p:cNvPr id="8199" name="Picture 8"/>
          <p:cNvPicPr>
            <a:picLocks noChangeAspect="1" noChangeArrowheads="1"/>
          </p:cNvPicPr>
          <p:nvPr/>
        </p:nvPicPr>
        <p:blipFill>
          <a:blip r:embed="rId5" cstate="print"/>
          <a:srcRect/>
          <a:stretch>
            <a:fillRect/>
          </a:stretch>
        </p:blipFill>
        <p:spPr bwMode="auto">
          <a:xfrm>
            <a:off x="6588125" y="1000125"/>
            <a:ext cx="2095500" cy="1997075"/>
          </a:xfrm>
          <a:prstGeom prst="rect">
            <a:avLst/>
          </a:prstGeom>
          <a:noFill/>
          <a:ln w="9525">
            <a:noFill/>
            <a:miter lim="800000"/>
            <a:headEnd/>
            <a:tailEnd/>
          </a:ln>
        </p:spPr>
      </p:pic>
      <p:grpSp>
        <p:nvGrpSpPr>
          <p:cNvPr id="3" name="Group 9"/>
          <p:cNvGrpSpPr>
            <a:grpSpLocks/>
          </p:cNvGrpSpPr>
          <p:nvPr/>
        </p:nvGrpSpPr>
        <p:grpSpPr bwMode="auto">
          <a:xfrm>
            <a:off x="250825" y="4076700"/>
            <a:ext cx="2233613" cy="2493963"/>
            <a:chOff x="1115616" y="4221088"/>
            <a:chExt cx="2232248" cy="2492896"/>
          </a:xfrm>
        </p:grpSpPr>
        <p:sp>
          <p:nvSpPr>
            <p:cNvPr id="15" name="Rectangular Callout 14"/>
            <p:cNvSpPr/>
            <p:nvPr/>
          </p:nvSpPr>
          <p:spPr>
            <a:xfrm>
              <a:off x="1115616" y="4221088"/>
              <a:ext cx="2232248" cy="2492896"/>
            </a:xfrm>
            <a:prstGeom prst="wedgeRectCallout">
              <a:avLst>
                <a:gd name="adj1" fmla="val 69272"/>
                <a:gd name="adj2" fmla="val -493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D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DO">
                <a:solidFill>
                  <a:prstClr val="white"/>
                </a:solidFill>
              </a:endParaRPr>
            </a:p>
          </p:txBody>
        </p:sp>
        <p:pic>
          <p:nvPicPr>
            <p:cNvPr id="8206" name="Picture 15"/>
            <p:cNvPicPr>
              <a:picLocks noChangeAspect="1" noChangeArrowheads="1"/>
            </p:cNvPicPr>
            <p:nvPr/>
          </p:nvPicPr>
          <p:blipFill>
            <a:blip r:embed="rId6" cstate="print"/>
            <a:srcRect/>
            <a:stretch>
              <a:fillRect/>
            </a:stretch>
          </p:blipFill>
          <p:spPr bwMode="auto">
            <a:xfrm>
              <a:off x="1175098" y="4315000"/>
              <a:ext cx="2088232" cy="2312122"/>
            </a:xfrm>
            <a:prstGeom prst="rect">
              <a:avLst/>
            </a:prstGeom>
            <a:noFill/>
            <a:ln w="9525">
              <a:noFill/>
              <a:miter lim="800000"/>
              <a:headEnd/>
              <a:tailEnd/>
            </a:ln>
          </p:spPr>
        </p:pic>
      </p:grpSp>
      <p:sp>
        <p:nvSpPr>
          <p:cNvPr id="11" name="Rectangular Callout 10"/>
          <p:cNvSpPr/>
          <p:nvPr/>
        </p:nvSpPr>
        <p:spPr>
          <a:xfrm>
            <a:off x="3563938" y="520700"/>
            <a:ext cx="2520950" cy="2044700"/>
          </a:xfrm>
          <a:prstGeom prst="wedgeRectCallout">
            <a:avLst>
              <a:gd name="adj1" fmla="val 19701"/>
              <a:gd name="adj2" fmla="val 731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D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DO">
              <a:solidFill>
                <a:prstClr val="white"/>
              </a:solidFill>
            </a:endParaRPr>
          </a:p>
        </p:txBody>
      </p:sp>
      <p:pic>
        <p:nvPicPr>
          <p:cNvPr id="8202" name="Picture 11"/>
          <p:cNvPicPr>
            <a:picLocks noChangeAspect="1" noChangeArrowheads="1"/>
          </p:cNvPicPr>
          <p:nvPr/>
        </p:nvPicPr>
        <p:blipFill>
          <a:blip r:embed="rId7" cstate="print"/>
          <a:srcRect/>
          <a:stretch>
            <a:fillRect/>
          </a:stretch>
        </p:blipFill>
        <p:spPr bwMode="auto">
          <a:xfrm>
            <a:off x="3635375" y="620713"/>
            <a:ext cx="2347913" cy="1871662"/>
          </a:xfrm>
          <a:prstGeom prst="rect">
            <a:avLst/>
          </a:prstGeom>
          <a:noFill/>
          <a:ln w="9525">
            <a:noFill/>
            <a:miter lim="800000"/>
            <a:headEnd/>
            <a:tailEnd/>
          </a:ln>
        </p:spPr>
      </p:pic>
      <p:sp>
        <p:nvSpPr>
          <p:cNvPr id="13" name="Rectangular Callout 12"/>
          <p:cNvSpPr/>
          <p:nvPr/>
        </p:nvSpPr>
        <p:spPr>
          <a:xfrm>
            <a:off x="3635375" y="4732338"/>
            <a:ext cx="2376488" cy="1873250"/>
          </a:xfrm>
          <a:prstGeom prst="wedgeRectCallout">
            <a:avLst>
              <a:gd name="adj1" fmla="val -37467"/>
              <a:gd name="adj2" fmla="val -844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D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s-DO">
              <a:solidFill>
                <a:prstClr val="white"/>
              </a:solidFill>
            </a:endParaRPr>
          </a:p>
        </p:txBody>
      </p:sp>
      <p:pic>
        <p:nvPicPr>
          <p:cNvPr id="8204" name="Picture 13"/>
          <p:cNvPicPr>
            <a:picLocks noChangeAspect="1" noChangeArrowheads="1"/>
          </p:cNvPicPr>
          <p:nvPr/>
        </p:nvPicPr>
        <p:blipFill>
          <a:blip r:embed="rId8" cstate="print"/>
          <a:srcRect/>
          <a:stretch>
            <a:fillRect/>
          </a:stretch>
        </p:blipFill>
        <p:spPr bwMode="auto">
          <a:xfrm>
            <a:off x="3708400" y="4805363"/>
            <a:ext cx="2209800" cy="1676400"/>
          </a:xfrm>
          <a:prstGeom prst="rect">
            <a:avLst/>
          </a:prstGeom>
          <a:noFill/>
          <a:ln w="9525">
            <a:noFill/>
            <a:miter lim="800000"/>
            <a:headEnd/>
            <a:tailEnd/>
          </a:ln>
        </p:spPr>
      </p:pic>
    </p:spTree>
    <p:extLst>
      <p:ext uri="{BB962C8B-B14F-4D97-AF65-F5344CB8AC3E}">
        <p14:creationId xmlns:p14="http://schemas.microsoft.com/office/powerpoint/2010/main" val="146391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R" dirty="0" smtClean="0"/>
              <a:t>PED</a:t>
            </a:r>
            <a:endParaRPr lang="es-CR" dirty="0"/>
          </a:p>
        </p:txBody>
      </p:sp>
      <p:sp>
        <p:nvSpPr>
          <p:cNvPr id="5" name="4 Marcador de contenido"/>
          <p:cNvSpPr>
            <a:spLocks noGrp="1"/>
          </p:cNvSpPr>
          <p:nvPr>
            <p:ph idx="1"/>
          </p:nvPr>
        </p:nvSpPr>
        <p:spPr/>
        <p:txBody>
          <a:bodyPr/>
          <a:lstStyle/>
          <a:p>
            <a:pPr>
              <a:buFontTx/>
              <a:buChar char="-"/>
            </a:pPr>
            <a:r>
              <a:rPr lang="es-CR" dirty="0"/>
              <a:t>Programa de Educación para el </a:t>
            </a:r>
            <a:r>
              <a:rPr lang="es-CR" dirty="0" smtClean="0"/>
              <a:t>Desarrollo:</a:t>
            </a:r>
          </a:p>
          <a:p>
            <a:pPr marL="0" indent="0">
              <a:buNone/>
            </a:pPr>
            <a:r>
              <a:rPr lang="es-CR" dirty="0"/>
              <a:t> </a:t>
            </a:r>
            <a:r>
              <a:rPr lang="es-CR" dirty="0" smtClean="0"/>
              <a:t>   construcción </a:t>
            </a:r>
            <a:r>
              <a:rPr lang="es-CR" dirty="0"/>
              <a:t>de 10,300 aulas en 2013.</a:t>
            </a:r>
          </a:p>
          <a:p>
            <a:pPr marL="0" indent="0">
              <a:buNone/>
            </a:pPr>
            <a:r>
              <a:rPr lang="es-CR" dirty="0" smtClean="0"/>
              <a:t>    Modalidad </a:t>
            </a:r>
            <a:r>
              <a:rPr lang="es-CR" dirty="0"/>
              <a:t>Sorteos de obras.</a:t>
            </a:r>
          </a:p>
          <a:p>
            <a:pPr>
              <a:buFontTx/>
              <a:buChar char="-"/>
            </a:pPr>
            <a:r>
              <a:rPr lang="es-CR" dirty="0"/>
              <a:t> Bienestar </a:t>
            </a:r>
            <a:r>
              <a:rPr lang="es-CR" dirty="0" smtClean="0"/>
              <a:t>Estudiantil: productores locales, panaderos y zapateros.</a:t>
            </a:r>
            <a:endParaRPr lang="es-CR" dirty="0"/>
          </a:p>
          <a:p>
            <a:pPr marL="0" indent="0">
              <a:buNone/>
            </a:pPr>
            <a:endParaRPr lang="es-CR" dirty="0"/>
          </a:p>
        </p:txBody>
      </p:sp>
    </p:spTree>
    <p:extLst>
      <p:ext uri="{BB962C8B-B14F-4D97-AF65-F5344CB8AC3E}">
        <p14:creationId xmlns:p14="http://schemas.microsoft.com/office/powerpoint/2010/main" val="776894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b="1" dirty="0" smtClean="0">
                <a:solidFill>
                  <a:schemeClr val="tx2"/>
                </a:solidFill>
              </a:rPr>
              <a:t>Sorteo de Obras</a:t>
            </a:r>
            <a:endParaRPr lang="es-CR" b="1" dirty="0">
              <a:solidFill>
                <a:schemeClr val="tx2"/>
              </a:solidFill>
            </a:endParaRPr>
          </a:p>
        </p:txBody>
      </p:sp>
      <p:sp>
        <p:nvSpPr>
          <p:cNvPr id="3" name="2 Marcador de contenido"/>
          <p:cNvSpPr>
            <a:spLocks noGrp="1"/>
          </p:cNvSpPr>
          <p:nvPr>
            <p:ph idx="1"/>
          </p:nvPr>
        </p:nvSpPr>
        <p:spPr/>
        <p:txBody>
          <a:bodyPr>
            <a:normAutofit/>
          </a:bodyPr>
          <a:lstStyle/>
          <a:p>
            <a:r>
              <a:rPr lang="es-CR" dirty="0" smtClean="0"/>
              <a:t>Precedente: grandes obras en unas pocas empresas que no eran garantía de la calidad de las construcciones.</a:t>
            </a:r>
          </a:p>
          <a:p>
            <a:r>
              <a:rPr lang="es-CR" dirty="0"/>
              <a:t> </a:t>
            </a:r>
            <a:r>
              <a:rPr lang="es-CR" dirty="0" smtClean="0"/>
              <a:t>Se establecían criterios de selección excesivos y se pedían garantías  y solvencia financiera exorbitantes.</a:t>
            </a:r>
          </a:p>
          <a:p>
            <a:r>
              <a:rPr lang="es-CR" dirty="0" smtClean="0"/>
              <a:t>Conlleva  precalificación  y luego selección a la suerte.</a:t>
            </a:r>
          </a:p>
          <a:p>
            <a:endParaRPr lang="es-CR" dirty="0" smtClean="0"/>
          </a:p>
          <a:p>
            <a:endParaRPr lang="es-CR" dirty="0"/>
          </a:p>
        </p:txBody>
      </p:sp>
    </p:spTree>
    <p:extLst>
      <p:ext uri="{BB962C8B-B14F-4D97-AF65-F5344CB8AC3E}">
        <p14:creationId xmlns:p14="http://schemas.microsoft.com/office/powerpoint/2010/main" val="4052899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R" dirty="0" smtClean="0"/>
              <a:t>Resultados</a:t>
            </a:r>
            <a:endParaRPr lang="es-CR" dirty="0"/>
          </a:p>
        </p:txBody>
      </p:sp>
      <p:sp>
        <p:nvSpPr>
          <p:cNvPr id="7" name="6 Marcador de contenido"/>
          <p:cNvSpPr>
            <a:spLocks noGrp="1"/>
          </p:cNvSpPr>
          <p:nvPr>
            <p:ph idx="1"/>
          </p:nvPr>
        </p:nvSpPr>
        <p:spPr/>
        <p:txBody>
          <a:bodyPr>
            <a:normAutofit fontScale="77500" lnSpcReduction="20000"/>
          </a:bodyPr>
          <a:lstStyle/>
          <a:p>
            <a:pPr marL="0" indent="0">
              <a:buNone/>
            </a:pPr>
            <a:r>
              <a:rPr lang="es-CR" dirty="0" smtClean="0"/>
              <a:t>2 sorteos:</a:t>
            </a:r>
          </a:p>
          <a:p>
            <a:pPr marL="0" indent="0">
              <a:buNone/>
            </a:pPr>
            <a:r>
              <a:rPr lang="es-CR" dirty="0" smtClean="0"/>
              <a:t>-   En el primero participaron más de 4,000  ingenieros (as), arquitectos o empresas del sector.</a:t>
            </a:r>
          </a:p>
          <a:p>
            <a:pPr marL="0" indent="0">
              <a:buNone/>
            </a:pPr>
            <a:r>
              <a:rPr lang="es-CR" dirty="0" smtClean="0"/>
              <a:t>- En el segundo el doble.</a:t>
            </a:r>
          </a:p>
          <a:p>
            <a:pPr marL="0" indent="0">
              <a:buNone/>
            </a:pPr>
            <a:r>
              <a:rPr lang="es-CR" dirty="0" smtClean="0"/>
              <a:t>- 10,300 aulas por valor de  aproximadamente RD$29 mil millones de pesos (US$660 millones).</a:t>
            </a:r>
          </a:p>
          <a:p>
            <a:pPr marL="0" indent="0">
              <a:buNone/>
            </a:pPr>
            <a:r>
              <a:rPr lang="es-CR" dirty="0" smtClean="0"/>
              <a:t>d. Adjudicadas a 920 participantes en todo el territorio nacional.</a:t>
            </a:r>
          </a:p>
          <a:p>
            <a:pPr marL="0" indent="0">
              <a:buNone/>
            </a:pPr>
            <a:r>
              <a:rPr lang="es-CR" dirty="0" smtClean="0"/>
              <a:t>e. En los contratos dos cláusulas: mano de obra local y adquisición de materiales local. Cientos de </a:t>
            </a:r>
            <a:r>
              <a:rPr lang="es-CR" dirty="0" err="1" smtClean="0"/>
              <a:t>mipymes</a:t>
            </a:r>
            <a:r>
              <a:rPr lang="es-CR" dirty="0" smtClean="0"/>
              <a:t> beneficiadas.</a:t>
            </a:r>
          </a:p>
          <a:p>
            <a:pPr marL="0" indent="0">
              <a:buNone/>
            </a:pPr>
            <a:r>
              <a:rPr lang="es-CR" dirty="0" smtClean="0"/>
              <a:t>f. Mesas de trabajo </a:t>
            </a:r>
            <a:r>
              <a:rPr lang="es-CR" dirty="0" err="1" smtClean="0"/>
              <a:t>contínuas</a:t>
            </a:r>
            <a:r>
              <a:rPr lang="es-CR" dirty="0"/>
              <a:t> </a:t>
            </a:r>
            <a:r>
              <a:rPr lang="es-CR" dirty="0" smtClean="0"/>
              <a:t>entre todas las instituciones.</a:t>
            </a:r>
          </a:p>
          <a:p>
            <a:pPr marL="0" indent="0">
              <a:buNone/>
            </a:pPr>
            <a:endParaRPr lang="es-CR" dirty="0" smtClean="0"/>
          </a:p>
          <a:p>
            <a:pPr marL="0" indent="0">
              <a:buNone/>
            </a:pPr>
            <a:endParaRPr lang="es-CR" dirty="0"/>
          </a:p>
        </p:txBody>
      </p:sp>
    </p:spTree>
    <p:extLst>
      <p:ext uri="{BB962C8B-B14F-4D97-AF65-F5344CB8AC3E}">
        <p14:creationId xmlns:p14="http://schemas.microsoft.com/office/powerpoint/2010/main" val="4224576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Proceso complejo</a:t>
            </a:r>
            <a:endParaRPr lang="es-CR" dirty="0"/>
          </a:p>
        </p:txBody>
      </p:sp>
      <p:sp>
        <p:nvSpPr>
          <p:cNvPr id="3" name="2 Marcador de contenido"/>
          <p:cNvSpPr>
            <a:spLocks noGrp="1"/>
          </p:cNvSpPr>
          <p:nvPr>
            <p:ph idx="1"/>
          </p:nvPr>
        </p:nvSpPr>
        <p:spPr>
          <a:xfrm>
            <a:off x="457200" y="1371600"/>
            <a:ext cx="8229600" cy="4754563"/>
          </a:xfrm>
        </p:spPr>
        <p:txBody>
          <a:bodyPr>
            <a:normAutofit fontScale="70000" lnSpcReduction="20000"/>
          </a:bodyPr>
          <a:lstStyle/>
          <a:p>
            <a:r>
              <a:rPr lang="es-CR" dirty="0" smtClean="0"/>
              <a:t>Involucra varios ministerios: </a:t>
            </a:r>
          </a:p>
          <a:p>
            <a:pPr>
              <a:buFont typeface="Wingdings" panose="05000000000000000000" pitchFamily="2" charset="2"/>
              <a:buChar char="ü"/>
            </a:pPr>
            <a:r>
              <a:rPr lang="es-CR" dirty="0" smtClean="0"/>
              <a:t> Educación, quién convoca y paga;</a:t>
            </a:r>
          </a:p>
          <a:p>
            <a:pPr>
              <a:buFont typeface="Wingdings" panose="05000000000000000000" pitchFamily="2" charset="2"/>
              <a:buChar char="ü"/>
            </a:pPr>
            <a:r>
              <a:rPr lang="es-CR" dirty="0" smtClean="0"/>
              <a:t>Obras Públicas y Oficina Supervisora de Obras del Estado, quiénes supervisan  y  aprueban cubicaciones.</a:t>
            </a:r>
          </a:p>
          <a:p>
            <a:pPr>
              <a:buFont typeface="Wingdings" panose="05000000000000000000" pitchFamily="2" charset="2"/>
              <a:buChar char="ü"/>
            </a:pPr>
            <a:r>
              <a:rPr lang="es-CR" dirty="0" smtClean="0"/>
              <a:t>Y además: Presupuesto, CGR y Tesorería para el pago de cada cubicación.</a:t>
            </a:r>
          </a:p>
          <a:p>
            <a:pPr marL="0" indent="0">
              <a:buNone/>
            </a:pPr>
            <a:endParaRPr lang="es-CR" dirty="0" smtClean="0"/>
          </a:p>
          <a:p>
            <a:r>
              <a:rPr lang="es-CR" dirty="0" smtClean="0"/>
              <a:t>Los  sorteos devolvieron credibilidad al SNCP.</a:t>
            </a:r>
          </a:p>
          <a:p>
            <a:r>
              <a:rPr lang="es-CR" dirty="0"/>
              <a:t> </a:t>
            </a:r>
            <a:r>
              <a:rPr lang="es-CR" dirty="0" smtClean="0"/>
              <a:t>Pero suponen un reto a las instituciones que no están preparadas para la administración de tantos contratos y pagos.</a:t>
            </a:r>
          </a:p>
          <a:p>
            <a:r>
              <a:rPr lang="es-CR" dirty="0"/>
              <a:t> </a:t>
            </a:r>
            <a:r>
              <a:rPr lang="es-CR" dirty="0" smtClean="0"/>
              <a:t>Riesgo previamente identificado y trabajado con propuestas de solución.</a:t>
            </a:r>
          </a:p>
          <a:p>
            <a:r>
              <a:rPr lang="es-CR" dirty="0" smtClean="0"/>
              <a:t>Pero se trata de un cambio de cultura. </a:t>
            </a:r>
          </a:p>
          <a:p>
            <a:r>
              <a:rPr lang="es-CR" dirty="0" smtClean="0"/>
              <a:t>Contrataciones Públicas salió del anonimato.</a:t>
            </a:r>
          </a:p>
          <a:p>
            <a:pPr marL="0" indent="0">
              <a:buNone/>
            </a:pPr>
            <a:endParaRPr lang="es-CR" dirty="0" smtClean="0"/>
          </a:p>
          <a:p>
            <a:pPr marL="0" indent="0">
              <a:buNone/>
            </a:pPr>
            <a:endParaRPr lang="es-CR" dirty="0"/>
          </a:p>
        </p:txBody>
      </p:sp>
    </p:spTree>
    <p:extLst>
      <p:ext uri="{BB962C8B-B14F-4D97-AF65-F5344CB8AC3E}">
        <p14:creationId xmlns:p14="http://schemas.microsoft.com/office/powerpoint/2010/main" val="125439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 name="Title 1"/>
          <p:cNvSpPr>
            <a:spLocks noGrp="1"/>
          </p:cNvSpPr>
          <p:nvPr>
            <p:ph type="title"/>
          </p:nvPr>
        </p:nvSpPr>
        <p:spPr>
          <a:xfrm>
            <a:off x="1257300" y="499554"/>
            <a:ext cx="6781800" cy="795846"/>
          </a:xfrm>
        </p:spPr>
        <p:txBody>
          <a:bodyPr>
            <a:normAutofit/>
          </a:bodyPr>
          <a:lstStyle/>
          <a:p>
            <a:pPr eaLnBrk="1" fontAlgn="auto" hangingPunct="1">
              <a:spcAft>
                <a:spcPts val="0"/>
              </a:spcAft>
              <a:defRPr/>
            </a:pPr>
            <a:r>
              <a:rPr lang="es-DO" sz="3600" b="1" dirty="0" smtClean="0">
                <a:solidFill>
                  <a:schemeClr val="tx2">
                    <a:lumMod val="75000"/>
                  </a:schemeClr>
                </a:solidFill>
                <a:ea typeface="+mn-ea"/>
                <a:cs typeface="+mn-cs"/>
              </a:rPr>
              <a:t>RESULTADOS DE LOS SORTEOS</a:t>
            </a:r>
            <a:endParaRPr lang="es-DO" sz="3600" b="1" dirty="0">
              <a:solidFill>
                <a:schemeClr val="tx2">
                  <a:lumMod val="75000"/>
                </a:schemeClr>
              </a:solidFill>
              <a:ea typeface="+mn-ea"/>
              <a:cs typeface="+mn-cs"/>
            </a:endParaRPr>
          </a:p>
        </p:txBody>
      </p:sp>
      <p:pic>
        <p:nvPicPr>
          <p:cNvPr id="50181" name="Picture 3" descr="X:\DGCP\Presentaciones\Pymes Mujeres\mapaaulas2.png"/>
          <p:cNvPicPr>
            <a:picLocks noChangeAspect="1" noChangeArrowheads="1"/>
          </p:cNvPicPr>
          <p:nvPr/>
        </p:nvPicPr>
        <p:blipFill>
          <a:blip r:embed="rId2" cstate="print">
            <a:extLst>
              <a:ext uri="{28A0092B-C50C-407E-A947-70E740481C1C}">
                <a14:useLocalDpi xmlns:a14="http://schemas.microsoft.com/office/drawing/2010/main" val="0"/>
              </a:ext>
            </a:extLst>
          </a:blip>
          <a:srcRect t="3529"/>
          <a:stretch>
            <a:fillRect/>
          </a:stretch>
        </p:blipFill>
        <p:spPr bwMode="auto">
          <a:xfrm>
            <a:off x="838200" y="129540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475382"/>
      </p:ext>
    </p:extLst>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extBox 3"/>
          <p:cNvSpPr txBox="1"/>
          <p:nvPr/>
        </p:nvSpPr>
        <p:spPr>
          <a:xfrm>
            <a:off x="1371600" y="500390"/>
            <a:ext cx="6477000" cy="523220"/>
          </a:xfrm>
          <a:prstGeom prst="rect">
            <a:avLst/>
          </a:prstGeom>
          <a:noFill/>
        </p:spPr>
        <p:txBody>
          <a:bodyPr wrap="square">
            <a:spAutoFit/>
          </a:bodyPr>
          <a:lstStyle/>
          <a:p>
            <a:pPr algn="ctr" fontAlgn="auto">
              <a:spcBef>
                <a:spcPts val="0"/>
              </a:spcBef>
              <a:spcAft>
                <a:spcPts val="0"/>
              </a:spcAft>
              <a:defRPr/>
            </a:pPr>
            <a:r>
              <a:rPr lang="en-US" sz="2800" b="1" dirty="0" smtClean="0">
                <a:solidFill>
                  <a:schemeClr val="tx2">
                    <a:lumMod val="75000"/>
                  </a:schemeClr>
                </a:solidFill>
                <a:latin typeface="Calibri" pitchFamily="34" charset="0"/>
              </a:rPr>
              <a:t>DISPONIBILIDAD DE LA INFORMACION</a:t>
            </a:r>
            <a:endParaRPr lang="en-US" sz="2800" b="1" dirty="0">
              <a:solidFill>
                <a:schemeClr val="tx2">
                  <a:lumMod val="75000"/>
                </a:schemeClr>
              </a:solidFill>
              <a:latin typeface="Calibri" pitchFamily="34" charset="0"/>
            </a:endParaRPr>
          </a:p>
        </p:txBody>
      </p:sp>
      <p:sp>
        <p:nvSpPr>
          <p:cNvPr id="51203" name="Rectangle 6"/>
          <p:cNvSpPr>
            <a:spLocks noChangeArrowheads="1"/>
          </p:cNvSpPr>
          <p:nvPr/>
        </p:nvSpPr>
        <p:spPr bwMode="auto">
          <a:xfrm>
            <a:off x="179388" y="1066800"/>
            <a:ext cx="86407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DO" dirty="0">
                <a:solidFill>
                  <a:srgbClr val="000000"/>
                </a:solidFill>
                <a:latin typeface="Calibri" pitchFamily="34" charset="0"/>
              </a:rPr>
              <a:t>Se ha puesto a disposición de la ciudadanía una herramienta de control social para contribuir a la transparencia del proyecto, asegurando que la inversión de los recursos del Estado se realice de forma eficaz, obteniendo los resultados esperados, con el presupuesto establecido, en el tiempo y la calidad definida.</a:t>
            </a:r>
          </a:p>
          <a:p>
            <a:pPr algn="just"/>
            <a:endParaRPr lang="es-DO" sz="900" dirty="0">
              <a:solidFill>
                <a:srgbClr val="000000"/>
              </a:solidFill>
              <a:latin typeface="Calibri" pitchFamily="34" charset="0"/>
            </a:endParaRPr>
          </a:p>
          <a:p>
            <a:pPr algn="just"/>
            <a:r>
              <a:rPr lang="es-DO" dirty="0">
                <a:solidFill>
                  <a:srgbClr val="000000"/>
                </a:solidFill>
                <a:latin typeface="Calibri" pitchFamily="34" charset="0"/>
              </a:rPr>
              <a:t>Ingresando al portal de “Compras Dominicanas”: </a:t>
            </a:r>
            <a:r>
              <a:rPr lang="es-DO" dirty="0">
                <a:solidFill>
                  <a:srgbClr val="000000"/>
                </a:solidFill>
                <a:latin typeface="Calibri" pitchFamily="34" charset="0"/>
                <a:hlinkClick r:id="rId2"/>
              </a:rPr>
              <a:t>http://comprasdominicana.gov.do/</a:t>
            </a:r>
            <a:r>
              <a:rPr lang="es-DO" dirty="0">
                <a:solidFill>
                  <a:srgbClr val="000000"/>
                </a:solidFill>
                <a:latin typeface="Calibri" pitchFamily="34" charset="0"/>
              </a:rPr>
              <a:t> </a:t>
            </a:r>
          </a:p>
          <a:p>
            <a:pPr algn="just"/>
            <a:r>
              <a:rPr lang="es-DO" dirty="0">
                <a:solidFill>
                  <a:srgbClr val="000000"/>
                </a:solidFill>
                <a:latin typeface="Calibri" pitchFamily="34" charset="0"/>
              </a:rPr>
              <a:t>Haciendo </a:t>
            </a:r>
            <a:r>
              <a:rPr lang="es-DO" dirty="0" err="1">
                <a:solidFill>
                  <a:srgbClr val="000000"/>
                </a:solidFill>
                <a:latin typeface="Calibri" pitchFamily="34" charset="0"/>
              </a:rPr>
              <a:t>Click</a:t>
            </a:r>
            <a:r>
              <a:rPr lang="es-DO" dirty="0">
                <a:solidFill>
                  <a:srgbClr val="000000"/>
                </a:solidFill>
                <a:latin typeface="Calibri" pitchFamily="34" charset="0"/>
              </a:rPr>
              <a:t> en el enlace del Proyecto:</a:t>
            </a:r>
          </a:p>
        </p:txBody>
      </p:sp>
      <p:pic>
        <p:nvPicPr>
          <p:cNvPr id="4098" name="Picture 2"/>
          <p:cNvPicPr>
            <a:picLocks noChangeAspect="1" noChangeArrowheads="1"/>
          </p:cNvPicPr>
          <p:nvPr/>
        </p:nvPicPr>
        <p:blipFill>
          <a:blip r:embed="rId3" cstate="print"/>
          <a:srcRect/>
          <a:stretch>
            <a:fillRect/>
          </a:stretch>
        </p:blipFill>
        <p:spPr bwMode="auto">
          <a:xfrm>
            <a:off x="2667000" y="3173413"/>
            <a:ext cx="6324600" cy="3608387"/>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4" cstate="print"/>
          <a:srcRect/>
          <a:stretch>
            <a:fillRect/>
          </a:stretch>
        </p:blipFill>
        <p:spPr bwMode="auto">
          <a:xfrm>
            <a:off x="381000" y="3539330"/>
            <a:ext cx="2286000" cy="1285875"/>
          </a:xfrm>
          <a:prstGeom prst="rect">
            <a:avLst/>
          </a:prstGeom>
          <a:noFill/>
          <a:ln w="9525">
            <a:solidFill>
              <a:schemeClr val="tx1">
                <a:lumMod val="50000"/>
                <a:lumOff val="50000"/>
              </a:schemeClr>
            </a:solidFill>
            <a:miter lim="800000"/>
            <a:headEnd/>
            <a:tailEnd/>
          </a:ln>
        </p:spPr>
      </p:pic>
    </p:spTree>
    <p:extLst>
      <p:ext uri="{BB962C8B-B14F-4D97-AF65-F5344CB8AC3E}">
        <p14:creationId xmlns:p14="http://schemas.microsoft.com/office/powerpoint/2010/main" val="3696829322"/>
      </p:ext>
    </p:extLst>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nvGrpSpPr>
          <p:cNvPr id="2" name="Group 7"/>
          <p:cNvGrpSpPr>
            <a:grpSpLocks/>
          </p:cNvGrpSpPr>
          <p:nvPr/>
        </p:nvGrpSpPr>
        <p:grpSpPr bwMode="auto">
          <a:xfrm>
            <a:off x="152400" y="1828800"/>
            <a:ext cx="2449513" cy="1079500"/>
            <a:chOff x="251520" y="1124744"/>
            <a:chExt cx="2448272" cy="1080120"/>
          </a:xfrm>
        </p:grpSpPr>
        <p:sp>
          <p:nvSpPr>
            <p:cNvPr id="7" name="Rectangular Callout 6"/>
            <p:cNvSpPr/>
            <p:nvPr/>
          </p:nvSpPr>
          <p:spPr>
            <a:xfrm>
              <a:off x="251520" y="1412776"/>
              <a:ext cx="2448272" cy="792088"/>
            </a:xfrm>
            <a:prstGeom prst="wedgeRectCallout">
              <a:avLst>
                <a:gd name="adj1" fmla="val 56625"/>
                <a:gd name="adj2" fmla="val 8752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s-DO">
                <a:solidFill>
                  <a:prstClr val="black"/>
                </a:solidFill>
              </a:endParaRPr>
            </a:p>
          </p:txBody>
        </p:sp>
        <p:pic>
          <p:nvPicPr>
            <p:cNvPr id="1028" name="Picture 4"/>
            <p:cNvPicPr>
              <a:picLocks noChangeAspect="1" noChangeArrowheads="1"/>
            </p:cNvPicPr>
            <p:nvPr/>
          </p:nvPicPr>
          <p:blipFill>
            <a:blip r:embed="rId2" cstate="print"/>
            <a:srcRect/>
            <a:stretch>
              <a:fillRect/>
            </a:stretch>
          </p:blipFill>
          <p:spPr bwMode="auto">
            <a:xfrm>
              <a:off x="251520" y="1124744"/>
              <a:ext cx="2448272" cy="1034056"/>
            </a:xfrm>
            <a:prstGeom prst="rect">
              <a:avLst/>
            </a:prstGeom>
            <a:noFill/>
            <a:ln w="9525">
              <a:solidFill>
                <a:schemeClr val="bg1">
                  <a:lumMod val="75000"/>
                </a:schemeClr>
              </a:solidFill>
              <a:miter lim="800000"/>
              <a:headEnd/>
              <a:tailEnd/>
            </a:ln>
          </p:spPr>
        </p:pic>
      </p:grpSp>
      <p:sp>
        <p:nvSpPr>
          <p:cNvPr id="52228" name="AutoShape 10" descr="data:image/jpeg;base64,/9j/4AAQSkZJRgABAQAAAQABAAD/2wCEAAkGBhIQEBUUEBQVFRQVGBgUGBUYFh8VFhQVHhoaFRgYFhcXGycfFx4kGhkdHy8gJCcpLSwtFh4xQTArNSYrLCkBCQoKBQUFDQUFDSkYEhgpKSkpKSkpKSkpKSkpKSkpKSkpKSkpKSkpKSkpKSkpKSkpKSkpKSkpKSkpKSkpKSkpKf/AABEIAIYAhgMBIgACEQEDEQH/xAAcAAEAAgMBAQEAAAAAAAAAAAAABwgBBQYDBAL/xABEEAABAwIDBQUEBgYJBQAAAAABAAIDBBEFEiEGBzFBUQgTImFxJIGRohQyM1JioRcjVGPB0xhCU5KTseHj8RU0Q3KC/8QAFAEBAAAAAAAAAAAAAAAAAAAAAP/EABQRAQAAAAAAAAAAAAAAAAAAAAD/2gAMAwEAAhEDEQA/AJxREQEREBEWi2w2vhwunE04e5pe2MNYAXFzr8iRpog3qKuOK78sSlkzwPjgZZg7sNEmpJ8WZ7b6hfTsvv5q4pPbyJ4ja+Vga9gAJJaG2BJJaPEUFhUXz4fWtmijlbcNkY14B4gOAcL+eq+hAREQEREBERAREQEREBERAUMdozEbMpIRzMsx1tbK0MZ+bz8FM5Vbt++I97i5juP1MUUWouLuJkJ+cfBBut1m6unr6cVVWXOaS6IQg5QcpFnZ2m+huLeS5be7sjT4bWiOluGPhEuQm+Txd3YEm7rlhOvVTnuopO7wel0tnaZT6vc5/wDFQ3v5qw/Fy3TwQRM4X4l0lvmQT5stHloaYHlDEPkC2qqw3erisbGtbVua0ABo7tujQ4tA+p0Fvcuy2M37uiPd4nd7fG7vmtvJfNZrcgAFrX1QTqijj9PmFdZ/8E9bdV0my231FiQvTSjNmc3u32ZKcoBJEZOYts4aoOjREQEREBERARF4V9ayCJ8shsyNrpHHo1oLifgEHuig3bnfqZGuiwzRrox+vOZkrHl2uRvpbU9So9O8TFAf+/n06SE8Bpy5lBbNVI23xH6RidXICDeeS3oy7W6+dgu62F33yU8b4sQc6WwcWTEl0heRdrHfh468r9FHGz9I6pq4IyQTLLEw9fHI0X4eeqC2uz9H3NJBH9yKNh9Q0A/mq3b16jvMdqLEfXhjtbmGMH8FZ8Kq+2V345UB17msDbDkM1gTp0QSvgW4SibDarLppLmz2udEAw+JoLQdSCTr5qH9v9kDhVUIDKJD3QlzBmX60jtLEnp1Vsgq6doLTFW+dLHpz+0l8kHK4JsFiNdEZqaDPHmc3Nma3UEE6PIP/K1VLiMsD+8hkdE8GQBzbtcBbkRqL6/mrd4CwilgB4iKMe/IFBnaEgy4jC8WAfCwG4+7JIP8nD4BByuD7x8RhmZL9Lklyu0jlc50b7tIs5oIuNRzUz7D75aStaGVLmU8wYHPL3CKFzibEROe+59Drx6KMcA3XuxHCm1VI72iIvjdBlAE0gkuHZ3OGQiJ7Rw/qDquExGilp5HQygMkjL4nDQ5XNNzqOOtwCEFzgVlaTYnFfpWHUs17l8TC7/2Ayu+YFbtAREQFx29yGd+EVLacXJAzgce6DgZLdfCPhddivnxGhbPDJFJfJIx0brGxyuaWmx5GxQUyHO2WxueIGg0HPTVTlsZuYoanDI5Jy5807C8Stc9gYHDweC4By+YsSOYUU7abFy4XUmGa+U6xyC1pIgT4hro7TUf6X63dPvUdRSMpqlxdTSFoa5xsKYucdR1YS4XHLj1QcntfsdU4ZMY52ixvklDbRy+FpdkLuma1uq2W6Sj73GaYEDwvL+XBkbncvxZSpy3s7Lf9Qw2RrADJERNH6t+sB6suPWyirs/0GbE3ScRHA93o572s5X5A/mgsRZaei2QpYaqaqjjtNPbvHFxIda3BpNm8BwC3KIC1M2y1M+sbWOZeobH3QdmNslybZb5eZ1tdbZEABRNvu2Nqa+ai+jRl+r43uAuIw5zLOf0A1/NSylkHO7B7KDDKFlNmD3Avc94Fg5znF17HoLN/wDlQJvnw8wYxOQBaQRTi9rWLQ13Hq9rj71Z1QT2jMNAnpZrGz43xOI5lpzsHzFB0/Z/xUyYY6EkXp5ntA6Mf+sHD8RepPVf+zxiwZXTwXNpohIL6DMw68+jj8CrAICIiAiIg4ze1s66twuZsUYfKwCRml3jKQXd3+ItBFufBVayHobXA4chxV1pGXBHUW00PuI4KoW2ezwoK6anzhwiNg4DiHAFuawAzZSAfMILMbuNonYhhkE7xZ5aWPH42HITble17eabJ7vaXDJp5abvLzm5a4gtYLl2WMNaLDXmTwCirs97QiOpmpHyaSta+NhGhkaDnseRLANOeTyU+ICIiAiIgIiICi/tA0ObDo5bawztPkA4OZr78qlBcNvmroY8InbM6xlysjFrl0gcJG2HQZLk9AggfdrizqXFqR5Iy973LrkCzZLxm/pnJ9ytgFS+ipnSTMZDd0rnMyNAJJeSAAPermU2bI3PbNlGa3DNbW3vQeqIiAiIgKBu0PgMUc1POxpEk+ZshBsx2TJlJ/HZ1vMN8lPK5Herhn0jCaloi757Wd4xtrkOBHibbW4bc6cdRzQVm2YxwUdZDU5C/upO9LM1swA4XA8z8Fb3DcQZUQsliN2SNa9p4Xa4XFxyVLi4dBo3z5+/zVltyO1klbQGOVoDqUtiDgLNdHlBZp1AFj10PMoJFREQEREBERAUTdoiivR00vKOfKfR7D/FqllQj2htqntMdC1oyuY2oe8gG/jcxrW34WIJJ8wgjXd1igpsVo5DwEwjcSdA194yeHR5PuVtwqW0ud0gbE27y9pY0Nu5zjwAA4620VzaNzjGwyCzy1pcOjrajTzQeyIiAiIgIiIKi7wsPkgxGqEsYjLpnOa0NAaYy4uY5lhYgttw6ldNuS2mqIcSZTMdeGdzmvj5XEbiHjTRw7sD0utt2jMRvWUkP9nE6X++/L/lF+a0m4mHvMXjLtckcz/lDAfmKCzAWVi6XQZRYumZBlFjMmZBkqo23O01RW10rqg3yukiYy3hjaHEBrb+djfmbq25cqlbw4TBitW1vhAqHuA8neMH4EIN7uQw+aTFYZYo80cQf3r8oDWAscxvit9a5aQBroeVyrNBQr2cMTJZVwEk5XMlaPUFjj8rVNSAiIgIiICIiCr++rEu8xqcCxETGR8Af6gJGv4nFcng+0VRRvz00hieWFpc0AEtPite3kPgp82q3FwV1XJUCofGZTme0sz+LmWnMLDyN1qP6N8f7Y7hb7Hl/iIIw/Sfiunts/An63r5eSyzefivhBrZ9T97loOnkVJw7N0WntrtAR9j/ueaN7N0Qy+2u0/cjXW/9ogjGLebivh9tn1db63ovP8ASdipA9tn4/f9FKbezfELe2O0N/sfT955L8/0bIv2x/X7EfzEEYO3l4rr7bUfWt9f1X5dvLxXX22o0P3zwUpHs3Rftr9Tf7EfzFk9m6LX2x+v7kfzEEWO3k4rr7dUaEf+QrS4nictRJJJO90sjspL3eJxAAaLk+Vh7lNx7N8Jv7W/X90P5iwezfD+2Sch9kOH9/ig5XcFimTFjGSAJ4XgCw1cMsg+UOVkFHGxm5Wnw6qbU99JLJHfILd21t2lhvZxLvCbclI4QEREBERAREQEREBERAREQEREBERAREQEREH/2Q=="/>
          <p:cNvSpPr>
            <a:spLocks noChangeAspect="1" noChangeArrowheads="1"/>
          </p:cNvSpPr>
          <p:nvPr/>
        </p:nvSpPr>
        <p:spPr bwMode="auto">
          <a:xfrm>
            <a:off x="63500" y="-622300"/>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DO">
              <a:solidFill>
                <a:srgbClr val="000000"/>
              </a:solidFill>
              <a:latin typeface="Calibri" pitchFamily="34" charset="0"/>
            </a:endParaRPr>
          </a:p>
        </p:txBody>
      </p:sp>
      <p:sp>
        <p:nvSpPr>
          <p:cNvPr id="52229" name="AutoShape 12" descr="data:image/jpeg;base64,/9j/4AAQSkZJRgABAQAAAQABAAD/2wCEAAkGBhIQEBUUEBQVFRQVGBgUGBUYFh8VFhQVHhoaFRgYFhcXGycfFx4kGhkdHy8gJCcpLSwtFh4xQTArNSYrLCkBCQoKBQUFDQUFDSkYEhgpKSkpKSkpKSkpKSkpKSkpKSkpKSkpKSkpKSkpKSkpKSkpKSkpKSkpKSkpKSkpKSkpKf/AABEIAIYAhgMBIgACEQEDEQH/xAAcAAEAAgMBAQEAAAAAAAAAAAAABwgBBQYDBAL/xABEEAABAwIDBQUEBgYJBQAAAAABAAIDBBEFEiEGBzFBUQgTImFxJIGRohQyM1JioRcjVGPB0xhCU5KTseHj8RU0Q3KC/8QAFAEBAAAAAAAAAAAAAAAAAAAAAP/EABQRAQAAAAAAAAAAAAAAAAAAAAD/2gAMAwEAAhEDEQA/AJxREQEREBEWi2w2vhwunE04e5pe2MNYAXFzr8iRpog3qKuOK78sSlkzwPjgZZg7sNEmpJ8WZ7b6hfTsvv5q4pPbyJ4ja+Vga9gAJJaG2BJJaPEUFhUXz4fWtmijlbcNkY14B4gOAcL+eq+hAREQEREBERAREQEREBERAUMdozEbMpIRzMsx1tbK0MZ+bz8FM5Vbt++I97i5juP1MUUWouLuJkJ+cfBBut1m6unr6cVVWXOaS6IQg5QcpFnZ2m+huLeS5be7sjT4bWiOluGPhEuQm+Txd3YEm7rlhOvVTnuopO7wel0tnaZT6vc5/wDFQ3v5qw/Fy3TwQRM4X4l0lvmQT5stHloaYHlDEPkC2qqw3erisbGtbVua0ABo7tujQ4tA+p0Fvcuy2M37uiPd4nd7fG7vmtvJfNZrcgAFrX1QTqijj9PmFdZ/8E9bdV0my231FiQvTSjNmc3u32ZKcoBJEZOYts4aoOjREQEREBERARF4V9ayCJ8shsyNrpHHo1oLifgEHuig3bnfqZGuiwzRrox+vOZkrHl2uRvpbU9So9O8TFAf+/n06SE8Bpy5lBbNVI23xH6RidXICDeeS3oy7W6+dgu62F33yU8b4sQc6WwcWTEl0heRdrHfh468r9FHGz9I6pq4IyQTLLEw9fHI0X4eeqC2uz9H3NJBH9yKNh9Q0A/mq3b16jvMdqLEfXhjtbmGMH8FZ8Kq+2V345UB17msDbDkM1gTp0QSvgW4SibDarLppLmz2udEAw+JoLQdSCTr5qH9v9kDhVUIDKJD3QlzBmX60jtLEnp1Vsgq6doLTFW+dLHpz+0l8kHK4JsFiNdEZqaDPHmc3Nma3UEE6PIP/K1VLiMsD+8hkdE8GQBzbtcBbkRqL6/mrd4CwilgB4iKMe/IFBnaEgy4jC8WAfCwG4+7JIP8nD4BByuD7x8RhmZL9Lklyu0jlc50b7tIs5oIuNRzUz7D75aStaGVLmU8wYHPL3CKFzibEROe+59Drx6KMcA3XuxHCm1VI72iIvjdBlAE0gkuHZ3OGQiJ7Rw/qDquExGilp5HQygMkjL4nDQ5XNNzqOOtwCEFzgVlaTYnFfpWHUs17l8TC7/2Ayu+YFbtAREQFx29yGd+EVLacXJAzgce6DgZLdfCPhddivnxGhbPDJFJfJIx0brGxyuaWmx5GxQUyHO2WxueIGg0HPTVTlsZuYoanDI5Jy5807C8Stc9gYHDweC4By+YsSOYUU7abFy4XUmGa+U6xyC1pIgT4hro7TUf6X63dPvUdRSMpqlxdTSFoa5xsKYucdR1YS4XHLj1QcntfsdU4ZMY52ixvklDbRy+FpdkLuma1uq2W6Sj73GaYEDwvL+XBkbncvxZSpy3s7Lf9Qw2RrADJERNH6t+sB6suPWyirs/0GbE3ScRHA93o572s5X5A/mgsRZaei2QpYaqaqjjtNPbvHFxIda3BpNm8BwC3KIC1M2y1M+sbWOZeobH3QdmNslybZb5eZ1tdbZEABRNvu2Nqa+ai+jRl+r43uAuIw5zLOf0A1/NSylkHO7B7KDDKFlNmD3Avc94Fg5znF17HoLN/wDlQJvnw8wYxOQBaQRTi9rWLQ13Hq9rj71Z1QT2jMNAnpZrGz43xOI5lpzsHzFB0/Z/xUyYY6EkXp5ntA6Mf+sHD8RepPVf+zxiwZXTwXNpohIL6DMw68+jj8CrAICIiAiIg4ze1s66twuZsUYfKwCRml3jKQXd3+ItBFufBVayHobXA4chxV1pGXBHUW00PuI4KoW2ezwoK6anzhwiNg4DiHAFuawAzZSAfMILMbuNonYhhkE7xZ5aWPH42HITble17eabJ7vaXDJp5abvLzm5a4gtYLl2WMNaLDXmTwCirs97QiOpmpHyaSta+NhGhkaDnseRLANOeTyU+ICIiAiIgIiICi/tA0ObDo5bawztPkA4OZr78qlBcNvmroY8InbM6xlysjFrl0gcJG2HQZLk9AggfdrizqXFqR5Iy973LrkCzZLxm/pnJ9ytgFS+ipnSTMZDd0rnMyNAJJeSAAPermU2bI3PbNlGa3DNbW3vQeqIiAiIgKBu0PgMUc1POxpEk+ZshBsx2TJlJ/HZ1vMN8lPK5Herhn0jCaloi757Wd4xtrkOBHibbW4bc6cdRzQVm2YxwUdZDU5C/upO9LM1swA4XA8z8Fb3DcQZUQsliN2SNa9p4Xa4XFxyVLi4dBo3z5+/zVltyO1klbQGOVoDqUtiDgLNdHlBZp1AFj10PMoJFREQEREBERAUTdoiivR00vKOfKfR7D/FqllQj2htqntMdC1oyuY2oe8gG/jcxrW34WIJJ8wgjXd1igpsVo5DwEwjcSdA194yeHR5PuVtwqW0ud0gbE27y9pY0Nu5zjwAA4620VzaNzjGwyCzy1pcOjrajTzQeyIiAiIgIiIKi7wsPkgxGqEsYjLpnOa0NAaYy4uY5lhYgttw6ldNuS2mqIcSZTMdeGdzmvj5XEbiHjTRw7sD0utt2jMRvWUkP9nE6X++/L/lF+a0m4mHvMXjLtckcz/lDAfmKCzAWVi6XQZRYumZBlFjMmZBkqo23O01RW10rqg3yukiYy3hjaHEBrb+djfmbq25cqlbw4TBitW1vhAqHuA8neMH4EIN7uQw+aTFYZYo80cQf3r8oDWAscxvit9a5aQBroeVyrNBQr2cMTJZVwEk5XMlaPUFjj8rVNSAiIgIiICIiCr++rEu8xqcCxETGR8Af6gJGv4nFcng+0VRRvz00hieWFpc0AEtPite3kPgp82q3FwV1XJUCofGZTme0sz+LmWnMLDyN1qP6N8f7Y7hb7Hl/iIIw/Sfiunts/An63r5eSyzefivhBrZ9T97loOnkVJw7N0WntrtAR9j/ueaN7N0Qy+2u0/cjXW/9ogjGLebivh9tn1db63ovP8ASdipA9tn4/f9FKbezfELe2O0N/sfT955L8/0bIv2x/X7EfzEEYO3l4rr7bUfWt9f1X5dvLxXX22o0P3zwUpHs3Rftr9Tf7EfzFk9m6LX2x+v7kfzEEWO3k4rr7dUaEf+QrS4nictRJJJO90sjspL3eJxAAaLk+Vh7lNx7N8Jv7W/X90P5iwezfD+2Sch9kOH9/ig5XcFimTFjGSAJ4XgCw1cMsg+UOVkFHGxm5Wnw6qbU99JLJHfILd21t2lhvZxLvCbclI4QEREBERAREQEREBERAREQEREBERAREQEREH/2Q=="/>
          <p:cNvSpPr>
            <a:spLocks noChangeAspect="1" noChangeArrowheads="1"/>
          </p:cNvSpPr>
          <p:nvPr/>
        </p:nvSpPr>
        <p:spPr bwMode="auto">
          <a:xfrm>
            <a:off x="63500" y="-622300"/>
            <a:ext cx="1276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DO">
              <a:solidFill>
                <a:srgbClr val="000000"/>
              </a:solidFill>
              <a:latin typeface="Calibri" pitchFamily="34" charset="0"/>
            </a:endParaRPr>
          </a:p>
        </p:txBody>
      </p:sp>
      <p:sp>
        <p:nvSpPr>
          <p:cNvPr id="25" name="Rectangular Callout 24"/>
          <p:cNvSpPr/>
          <p:nvPr/>
        </p:nvSpPr>
        <p:spPr>
          <a:xfrm>
            <a:off x="179512" y="433715"/>
            <a:ext cx="2448272" cy="792088"/>
          </a:xfrm>
          <a:prstGeom prst="wedgeRectCallout">
            <a:avLst>
              <a:gd name="adj1" fmla="val 78387"/>
              <a:gd name="adj2" fmla="val 1855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s-DO">
              <a:solidFill>
                <a:prstClr val="black"/>
              </a:solidFill>
            </a:endParaRPr>
          </a:p>
        </p:txBody>
      </p:sp>
      <p:pic>
        <p:nvPicPr>
          <p:cNvPr id="5223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9600"/>
            <a:ext cx="24098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7"/>
          <p:cNvSpPr/>
          <p:nvPr/>
        </p:nvSpPr>
        <p:spPr>
          <a:xfrm>
            <a:off x="2339752" y="1544248"/>
            <a:ext cx="432048"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s-DO" b="1" dirty="0">
                <a:solidFill>
                  <a:prstClr val="black"/>
                </a:solidFill>
              </a:rPr>
              <a:t>2</a:t>
            </a:r>
          </a:p>
        </p:txBody>
      </p:sp>
      <p:sp>
        <p:nvSpPr>
          <p:cNvPr id="1040" name="Rectangle 16"/>
          <p:cNvSpPr>
            <a:spLocks noChangeArrowheads="1"/>
          </p:cNvSpPr>
          <p:nvPr/>
        </p:nvSpPr>
        <p:spPr bwMode="auto">
          <a:xfrm>
            <a:off x="146720" y="3733800"/>
            <a:ext cx="2520280" cy="2308324"/>
          </a:xfrm>
          <a:prstGeom prst="rect">
            <a:avLst/>
          </a:prstGeom>
          <a:noFill/>
          <a:ln w="9525">
            <a:noFill/>
            <a:miter lim="800000"/>
            <a:headEnd/>
            <a:tailEnd/>
          </a:ln>
          <a:effectLst/>
        </p:spPr>
        <p:txBody>
          <a:bodyPr anchor="ctr">
            <a:spAutoFit/>
          </a:bodyPr>
          <a:lstStyle/>
          <a:p>
            <a:pPr defTabSz="91440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Municipio</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No. De Lote</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Centro Educativo</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Ubicación</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Total de Aulas</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Presupuesto de la Obra</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Contratista</a:t>
            </a:r>
            <a:endParaRPr lang="es-DO" sz="1100" b="1" dirty="0">
              <a:ln w="1905"/>
              <a:solidFill>
                <a:schemeClr val="tx2">
                  <a:lumMod val="75000"/>
                </a:schemeClr>
              </a:solidFill>
              <a:effectLst>
                <a:innerShdw blurRad="69850" dist="43180" dir="5400000">
                  <a:srgbClr val="000000">
                    <a:alpha val="65000"/>
                  </a:srgbClr>
                </a:innerShdw>
              </a:effectLst>
            </a:endParaRPr>
          </a:p>
          <a:p>
            <a:pPr defTabSz="914400" eaLnBrk="0" hangingPunct="0">
              <a:buFontTx/>
              <a:buChar char="•"/>
              <a:defRPr/>
            </a:pPr>
            <a:r>
              <a:rPr lang="es-DO" b="1" dirty="0" smtClean="0">
                <a:ln w="1905"/>
                <a:solidFill>
                  <a:schemeClr val="tx2">
                    <a:lumMod val="75000"/>
                  </a:schemeClr>
                </a:solidFill>
                <a:effectLst>
                  <a:innerShdw blurRad="69850" dist="43180" dir="5400000">
                    <a:srgbClr val="000000">
                      <a:alpha val="65000"/>
                    </a:srgbClr>
                  </a:innerShdw>
                </a:effectLst>
                <a:latin typeface="+mn-lt"/>
                <a:ea typeface="Calibri" pitchFamily="34" charset="0"/>
                <a:cs typeface="Times New Roman" pitchFamily="18" charset="0"/>
              </a:rPr>
              <a:t>RNC/Cédula</a:t>
            </a:r>
            <a:endParaRPr lang="es-DO" sz="2800" b="1" dirty="0">
              <a:ln w="1905"/>
              <a:solidFill>
                <a:schemeClr val="tx2">
                  <a:lumMod val="75000"/>
                </a:schemeClr>
              </a:solidFill>
              <a:effectLst>
                <a:innerShdw blurRad="69850" dist="43180" dir="5400000">
                  <a:srgbClr val="000000">
                    <a:alpha val="65000"/>
                  </a:srgbClr>
                </a:innerShdw>
              </a:effectLst>
            </a:endParaRPr>
          </a:p>
        </p:txBody>
      </p:sp>
      <p:sp>
        <p:nvSpPr>
          <p:cNvPr id="30" name="Rectangle 29"/>
          <p:cNvSpPr/>
          <p:nvPr/>
        </p:nvSpPr>
        <p:spPr>
          <a:xfrm>
            <a:off x="207479" y="3276600"/>
            <a:ext cx="1405000"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dirty="0" err="1">
                <a:solidFill>
                  <a:schemeClr val="tx2">
                    <a:lumMod val="75000"/>
                  </a:schemeClr>
                </a:solidFill>
                <a:latin typeface="Calibri" pitchFamily="34" charset="0"/>
              </a:rPr>
              <a:t>criterios</a:t>
            </a:r>
            <a:endParaRPr lang="en-US" sz="2800" b="1" dirty="0">
              <a:solidFill>
                <a:schemeClr val="tx2">
                  <a:lumMod val="75000"/>
                </a:schemeClr>
              </a:solidFill>
              <a:latin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2819400" y="928688"/>
            <a:ext cx="6324600" cy="4633912"/>
          </a:xfrm>
          <a:prstGeom prst="rect">
            <a:avLst/>
          </a:prstGeom>
          <a:noFill/>
          <a:ln w="9525">
            <a:noFill/>
            <a:miter lim="800000"/>
            <a:headEnd/>
            <a:tailEnd/>
          </a:ln>
          <a:effectLst/>
        </p:spPr>
      </p:pic>
      <p:sp>
        <p:nvSpPr>
          <p:cNvPr id="15" name="Oval 14"/>
          <p:cNvSpPr/>
          <p:nvPr/>
        </p:nvSpPr>
        <p:spPr>
          <a:xfrm>
            <a:off x="2286000" y="304800"/>
            <a:ext cx="432048" cy="43204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s-DO" b="1" dirty="0" smtClean="0">
                <a:solidFill>
                  <a:prstClr val="black"/>
                </a:solidFill>
              </a:rPr>
              <a:t>1</a:t>
            </a:r>
            <a:endParaRPr lang="es-DO" b="1" dirty="0">
              <a:solidFill>
                <a:prstClr val="black"/>
              </a:solidFill>
            </a:endParaRPr>
          </a:p>
        </p:txBody>
      </p:sp>
    </p:spTree>
    <p:extLst>
      <p:ext uri="{BB962C8B-B14F-4D97-AF65-F5344CB8AC3E}">
        <p14:creationId xmlns:p14="http://schemas.microsoft.com/office/powerpoint/2010/main" val="3087855669"/>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146189" y="2642294"/>
            <a:ext cx="3117294" cy="3117294"/>
          </a:xfrm>
          <a:prstGeom prst="ellipse">
            <a:avLst/>
          </a:prstGeom>
          <a:ln>
            <a:noFill/>
          </a:ln>
          <a:effectLst>
            <a:softEdge rad="112500"/>
          </a:effectLst>
        </p:spPr>
      </p:pic>
      <p:sp>
        <p:nvSpPr>
          <p:cNvPr id="4" name="Rectangle 3"/>
          <p:cNvSpPr>
            <a:spLocks noChangeArrowheads="1"/>
          </p:cNvSpPr>
          <p:nvPr/>
        </p:nvSpPr>
        <p:spPr bwMode="auto">
          <a:xfrm>
            <a:off x="2887663" y="4006850"/>
            <a:ext cx="249237" cy="174625"/>
          </a:xfrm>
          <a:prstGeom prst="rect">
            <a:avLst/>
          </a:prstGeom>
          <a:noFill/>
          <a:ln w="19050">
            <a:solidFill>
              <a:srgbClr val="FF0000"/>
            </a:solidFill>
            <a:miter lim="800000"/>
            <a:headEnd/>
            <a:tailEnd/>
          </a:ln>
          <a:effectLst>
            <a:outerShdw blurRad="63500" dist="23000" dir="5400000" rotWithShape="0">
              <a:srgbClr val="000000">
                <a:alpha val="34999"/>
              </a:srgbClr>
            </a:outerShdw>
          </a:effectLst>
          <a:extLst/>
        </p:spPr>
        <p:txBody>
          <a:bodyPr anchor="ctr"/>
          <a:lstStyle/>
          <a:p>
            <a:pPr algn="ctr" fontAlgn="auto">
              <a:spcBef>
                <a:spcPts val="0"/>
              </a:spcBef>
              <a:spcAft>
                <a:spcPts val="0"/>
              </a:spcAft>
              <a:defRPr/>
            </a:pPr>
            <a:endParaRPr lang="en-US">
              <a:solidFill>
                <a:schemeClr val="lt1"/>
              </a:solidFill>
              <a:latin typeface="+mn-lt"/>
              <a:cs typeface="+mn-cs"/>
            </a:endParaRPr>
          </a:p>
        </p:txBody>
      </p:sp>
      <p:cxnSp>
        <p:nvCxnSpPr>
          <p:cNvPr id="6" name="Straight Connector 5"/>
          <p:cNvCxnSpPr>
            <a:cxnSpLocks noChangeShapeType="1"/>
            <a:stCxn id="4" idx="3"/>
          </p:cNvCxnSpPr>
          <p:nvPr/>
        </p:nvCxnSpPr>
        <p:spPr bwMode="auto">
          <a:xfrm flipV="1">
            <a:off x="3136900" y="4089400"/>
            <a:ext cx="1754188" cy="4763"/>
          </a:xfrm>
          <a:prstGeom prst="line">
            <a:avLst/>
          </a:prstGeom>
          <a:noFill/>
          <a:ln w="25400">
            <a:solidFill>
              <a:srgbClr val="FF0000"/>
            </a:solidFill>
            <a:round/>
            <a:headEnd/>
            <a:tailEnd/>
          </a:ln>
          <a:effectLst>
            <a:outerShdw blurRad="63500" dist="20000" dir="5400000" rotWithShape="0">
              <a:srgbClr val="000000">
                <a:alpha val="37999"/>
              </a:srgbClr>
            </a:outerShdw>
          </a:effectLst>
          <a:extLst/>
        </p:spPr>
      </p:cxnSp>
      <p:sp>
        <p:nvSpPr>
          <p:cNvPr id="7" name="Freeform 6"/>
          <p:cNvSpPr>
            <a:spLocks noChangeArrowheads="1"/>
          </p:cNvSpPr>
          <p:nvPr/>
        </p:nvSpPr>
        <p:spPr bwMode="auto">
          <a:xfrm>
            <a:off x="4873625" y="3074988"/>
            <a:ext cx="622300" cy="1976437"/>
          </a:xfrm>
          <a:custGeom>
            <a:avLst/>
            <a:gdLst>
              <a:gd name="T0" fmla="*/ 516943 w 621582"/>
              <a:gd name="T1" fmla="*/ 85080 h 1977115"/>
              <a:gd name="T2" fmla="*/ 69910 w 621582"/>
              <a:gd name="T3" fmla="*/ 92633 h 1977115"/>
              <a:gd name="T4" fmla="*/ 9295 w 621582"/>
              <a:gd name="T5" fmla="*/ 1029320 h 1977115"/>
              <a:gd name="T6" fmla="*/ 153255 w 621582"/>
              <a:gd name="T7" fmla="*/ 1905576 h 1977115"/>
              <a:gd name="T8" fmla="*/ 623019 w 621582"/>
              <a:gd name="T9" fmla="*/ 1920685 h 1977115"/>
              <a:gd name="T10" fmla="*/ 0 60000 65536"/>
              <a:gd name="T11" fmla="*/ 0 60000 65536"/>
              <a:gd name="T12" fmla="*/ 0 60000 65536"/>
              <a:gd name="T13" fmla="*/ 0 60000 65536"/>
              <a:gd name="T14" fmla="*/ 0 60000 65536"/>
              <a:gd name="T15" fmla="*/ 0 w 621582"/>
              <a:gd name="T16" fmla="*/ 0 h 1977115"/>
              <a:gd name="T17" fmla="*/ 621582 w 621582"/>
              <a:gd name="T18" fmla="*/ 1977115 h 1977115"/>
            </a:gdLst>
            <a:ahLst/>
            <a:cxnLst>
              <a:cxn ang="T10">
                <a:pos x="T0" y="T1"/>
              </a:cxn>
              <a:cxn ang="T11">
                <a:pos x="T2" y="T3"/>
              </a:cxn>
              <a:cxn ang="T12">
                <a:pos x="T4" y="T5"/>
              </a:cxn>
              <a:cxn ang="T13">
                <a:pos x="T6" y="T7"/>
              </a:cxn>
              <a:cxn ang="T14">
                <a:pos x="T8" y="T9"/>
              </a:cxn>
            </a:cxnLst>
            <a:rect l="T15" t="T16" r="T17" b="T18"/>
            <a:pathLst>
              <a:path w="621582" h="1977115">
                <a:moveTo>
                  <a:pt x="515751" y="85138"/>
                </a:moveTo>
                <a:cubicBezTo>
                  <a:pt x="334956" y="10177"/>
                  <a:pt x="154161" y="-64784"/>
                  <a:pt x="69748" y="92697"/>
                </a:cubicBezTo>
                <a:cubicBezTo>
                  <a:pt x="-14665" y="250178"/>
                  <a:pt x="-4586" y="727662"/>
                  <a:pt x="9273" y="1030026"/>
                </a:cubicBezTo>
                <a:cubicBezTo>
                  <a:pt x="23132" y="1332390"/>
                  <a:pt x="50850" y="1758220"/>
                  <a:pt x="152901" y="1906882"/>
                </a:cubicBezTo>
                <a:cubicBezTo>
                  <a:pt x="254952" y="2055544"/>
                  <a:pt x="621582" y="1922001"/>
                  <a:pt x="621582" y="1922001"/>
                </a:cubicBezTo>
              </a:path>
            </a:pathLst>
          </a:custGeom>
          <a:noFill/>
          <a:ln w="25400">
            <a:solidFill>
              <a:srgbClr val="FF0000"/>
            </a:solidFill>
            <a:miter lim="800000"/>
            <a:headEnd/>
            <a:tailEnd/>
          </a:ln>
          <a:effectLst>
            <a:outerShdw dist="20000" dir="5400000" rotWithShape="0">
              <a:srgbClr val="000000">
                <a:alpha val="37999"/>
              </a:srgbClr>
            </a:outerShdw>
          </a:effectLst>
        </p:spPr>
        <p:txBody>
          <a:bodyPr anchor="ctr"/>
          <a:lstStyle/>
          <a:p>
            <a:pPr fontAlgn="auto">
              <a:spcBef>
                <a:spcPts val="0"/>
              </a:spcBef>
              <a:spcAft>
                <a:spcPts val="0"/>
              </a:spcAft>
              <a:defRPr/>
            </a:pPr>
            <a:endParaRPr lang="en-US">
              <a:latin typeface="+mn-lt"/>
              <a:ea typeface="ＭＳ Ｐゴシック" pitchFamily="34" charset="-128"/>
              <a:cs typeface="+mn-cs"/>
            </a:endParaRPr>
          </a:p>
        </p:txBody>
      </p:sp>
      <p:sp>
        <p:nvSpPr>
          <p:cNvPr id="3078" name="Rectangle 11"/>
          <p:cNvSpPr>
            <a:spLocks noChangeArrowheads="1"/>
          </p:cNvSpPr>
          <p:nvPr/>
        </p:nvSpPr>
        <p:spPr bwMode="auto">
          <a:xfrm>
            <a:off x="304800" y="6096000"/>
            <a:ext cx="37290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DO" altLang="es-CR" sz="1100" b="1">
                <a:latin typeface="Century Gothic" pitchFamily="34" charset="0"/>
                <a:ea typeface="Abadi MT Condensed Light"/>
                <a:cs typeface="Abadi MT Condensed Light"/>
              </a:rPr>
              <a:t>Fuente: </a:t>
            </a:r>
            <a:r>
              <a:rPr lang="es-DO" altLang="es-CR" sz="1100">
                <a:latin typeface="Century Gothic" pitchFamily="34" charset="0"/>
                <a:ea typeface="Abadi MT Condensed Light"/>
                <a:cs typeface="Abadi MT Condensed Light"/>
              </a:rPr>
              <a:t>Banco Central de la República Dominicana</a:t>
            </a:r>
          </a:p>
          <a:p>
            <a:pPr eaLnBrk="1" hangingPunct="1"/>
            <a:r>
              <a:rPr lang="es-DO" altLang="es-CR" sz="1100" b="1">
                <a:latin typeface="Century Gothic" pitchFamily="34" charset="0"/>
                <a:ea typeface="Abadi MT Condensed Light"/>
                <a:cs typeface="Abadi MT Condensed Light"/>
              </a:rPr>
              <a:t>(*)</a:t>
            </a:r>
            <a:r>
              <a:rPr lang="es-DO" altLang="es-CR" sz="1100">
                <a:latin typeface="Century Gothic" pitchFamily="34" charset="0"/>
                <a:ea typeface="Abadi MT Condensed Light"/>
                <a:cs typeface="Abadi MT Condensed Light"/>
              </a:rPr>
              <a:t> Datos del 2011</a:t>
            </a:r>
          </a:p>
        </p:txBody>
      </p:sp>
      <p:sp>
        <p:nvSpPr>
          <p:cNvPr id="3079" name="Rectangle 12"/>
          <p:cNvSpPr>
            <a:spLocks noChangeArrowheads="1"/>
          </p:cNvSpPr>
          <p:nvPr/>
        </p:nvSpPr>
        <p:spPr bwMode="auto">
          <a:xfrm>
            <a:off x="2708275" y="1536700"/>
            <a:ext cx="557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s-CR" sz="3200" b="1" dirty="0">
                <a:solidFill>
                  <a:schemeClr val="tx2"/>
                </a:solidFill>
                <a:latin typeface="Century Gothic" pitchFamily="34" charset="0"/>
                <a:ea typeface="Abadi MT Condensed Extra Bold"/>
                <a:cs typeface="Abadi MT Condensed Extra Bold"/>
              </a:rPr>
              <a:t>REPÚBLICA DOMINICANA</a:t>
            </a:r>
          </a:p>
        </p:txBody>
      </p:sp>
      <p:sp>
        <p:nvSpPr>
          <p:cNvPr id="11" name="Rectangle 10"/>
          <p:cNvSpPr>
            <a:spLocks noChangeArrowheads="1"/>
          </p:cNvSpPr>
          <p:nvPr/>
        </p:nvSpPr>
        <p:spPr bwMode="auto">
          <a:xfrm>
            <a:off x="5162550" y="3384550"/>
            <a:ext cx="30511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30000"/>
              </a:lnSpc>
            </a:pPr>
            <a:r>
              <a:rPr lang="es-DO" altLang="es-CR" sz="2400" b="1" baseline="30000">
                <a:latin typeface="Century Gothic" pitchFamily="34" charset="0"/>
              </a:rPr>
              <a:t>Población: </a:t>
            </a:r>
            <a:r>
              <a:rPr lang="es-DO" altLang="es-CR" sz="2400" baseline="30000">
                <a:latin typeface="Century Gothic" pitchFamily="34" charset="0"/>
              </a:rPr>
              <a:t>10.2</a:t>
            </a:r>
            <a:r>
              <a:rPr lang="en-US" altLang="es-CR" sz="2400">
                <a:latin typeface="Century Gothic" pitchFamily="34" charset="0"/>
              </a:rPr>
              <a:t> </a:t>
            </a:r>
            <a:r>
              <a:rPr lang="es-DO" altLang="es-CR" sz="2400" baseline="30000">
                <a:latin typeface="Century Gothic" pitchFamily="34" charset="0"/>
              </a:rPr>
              <a:t>Millones</a:t>
            </a:r>
          </a:p>
          <a:p>
            <a:pPr eaLnBrk="1" hangingPunct="1">
              <a:lnSpc>
                <a:spcPct val="130000"/>
              </a:lnSpc>
            </a:pPr>
            <a:r>
              <a:rPr lang="es-DO" altLang="es-CR" sz="2400" b="1" baseline="30000">
                <a:latin typeface="Century Gothic" pitchFamily="34" charset="0"/>
              </a:rPr>
              <a:t>Fuerza laboral*: </a:t>
            </a:r>
            <a:r>
              <a:rPr lang="es-DO" altLang="es-CR" sz="2400" baseline="30000">
                <a:latin typeface="Century Gothic" pitchFamily="34" charset="0"/>
              </a:rPr>
              <a:t>4.4 Millones</a:t>
            </a:r>
          </a:p>
          <a:p>
            <a:pPr eaLnBrk="1" hangingPunct="1">
              <a:lnSpc>
                <a:spcPct val="130000"/>
              </a:lnSpc>
            </a:pPr>
            <a:r>
              <a:rPr lang="it-IT" altLang="es-CR" sz="2400" b="1" baseline="30000">
                <a:latin typeface="Century Gothic" pitchFamily="34" charset="0"/>
              </a:rPr>
              <a:t>PIB: </a:t>
            </a:r>
            <a:r>
              <a:rPr lang="es-DO" altLang="es-CR" sz="2400" baseline="30000">
                <a:latin typeface="Century Gothic" pitchFamily="34" charset="0"/>
              </a:rPr>
              <a:t>US$58,954.6 Millones</a:t>
            </a:r>
          </a:p>
          <a:p>
            <a:pPr eaLnBrk="1" hangingPunct="1">
              <a:lnSpc>
                <a:spcPct val="130000"/>
              </a:lnSpc>
            </a:pPr>
            <a:r>
              <a:rPr lang="it-IT" altLang="es-CR" sz="2400" b="1" baseline="30000">
                <a:latin typeface="Century Gothic" pitchFamily="34" charset="0"/>
              </a:rPr>
              <a:t>PIB per cápita: </a:t>
            </a:r>
            <a:r>
              <a:rPr lang="it-IT" altLang="es-CR" sz="2400" baseline="30000">
                <a:latin typeface="Century Gothic" pitchFamily="34" charset="0"/>
              </a:rPr>
              <a:t>US$5,762.0</a:t>
            </a:r>
          </a:p>
        </p:txBody>
      </p:sp>
      <p:sp>
        <p:nvSpPr>
          <p:cNvPr id="3082" name="Slide Number Placeholder 8"/>
          <p:cNvSpPr>
            <a:spLocks noGrp="1"/>
          </p:cNvSpPr>
          <p:nvPr>
            <p:ph type="sldNum" sz="quarter" idx="10"/>
          </p:nvPr>
        </p:nvSpPr>
        <p:spPr bwMode="auto">
          <a:xfrm>
            <a:off x="8531225" y="5859463"/>
            <a:ext cx="549275" cy="396875"/>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61470D-EE67-4E28-96A1-4CA391295C1B}" type="slidenum">
              <a:rPr lang="en-US" altLang="es-CR" sz="1200" b="1" smtClean="0">
                <a:solidFill>
                  <a:schemeClr val="bg2"/>
                </a:solidFill>
                <a:latin typeface="Century Gothic" pitchFamily="34" charset="0"/>
              </a:rPr>
              <a:pPr eaLnBrk="1" hangingPunct="1"/>
              <a:t>3</a:t>
            </a:fld>
            <a:endParaRPr lang="en-US" altLang="es-CR" sz="1200" b="1" smtClean="0">
              <a:solidFill>
                <a:schemeClr val="bg2"/>
              </a:solidFill>
              <a:latin typeface="Century Gothic" pitchFamily="34" charset="0"/>
            </a:endParaRPr>
          </a:p>
        </p:txBody>
      </p:sp>
    </p:spTree>
    <p:extLst>
      <p:ext uri="{BB962C8B-B14F-4D97-AF65-F5344CB8AC3E}">
        <p14:creationId xmlns:p14="http://schemas.microsoft.com/office/powerpoint/2010/main" val="15259799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85800"/>
            <a:ext cx="9144000" cy="4419600"/>
          </a:xfrm>
          <a:prstGeom prst="rect">
            <a:avLst/>
          </a:prstGeom>
          <a:noFill/>
          <a:ln w="9525">
            <a:noFill/>
            <a:miter lim="800000"/>
            <a:headEnd/>
            <a:tailEnd/>
          </a:ln>
          <a:effectLst/>
        </p:spPr>
      </p:pic>
    </p:spTree>
    <p:extLst>
      <p:ext uri="{BB962C8B-B14F-4D97-AF65-F5344CB8AC3E}">
        <p14:creationId xmlns:p14="http://schemas.microsoft.com/office/powerpoint/2010/main" val="1482416073"/>
      </p:ext>
    </p:extLst>
  </p:cSld>
  <p:clrMapOvr>
    <a:masterClrMapping/>
  </p:clrMapOvr>
  <p:transition>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79837" y="2997023"/>
            <a:ext cx="6432378" cy="1200329"/>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err="1">
                <a:ln w="0"/>
                <a:solidFill>
                  <a:schemeClr val="tx2">
                    <a:lumMod val="75000"/>
                  </a:schemeClr>
                </a:solidFill>
                <a:effectLst>
                  <a:reflection blurRad="12700" stA="50000" endPos="50000" dist="5000" dir="5400000" sy="-100000" rotWithShape="0"/>
                </a:effectLst>
                <a:latin typeface="+mn-lt"/>
                <a:cs typeface="+mn-cs"/>
              </a:rPr>
              <a:t>Seguimiento</a:t>
            </a:r>
            <a:r>
              <a:rPr lang="en-US" sz="3600" b="1" cap="all" dirty="0">
                <a:ln w="0"/>
                <a:solidFill>
                  <a:schemeClr val="tx2">
                    <a:lumMod val="75000"/>
                  </a:schemeClr>
                </a:solidFill>
                <a:effectLst>
                  <a:reflection blurRad="12700" stA="50000" endPos="50000" dist="5000" dir="5400000" sy="-100000" rotWithShape="0"/>
                </a:effectLst>
                <a:latin typeface="+mn-lt"/>
                <a:cs typeface="+mn-cs"/>
              </a:rPr>
              <a:t> </a:t>
            </a:r>
            <a:r>
              <a:rPr lang="en-US" sz="3600" b="1" cap="all" dirty="0" err="1">
                <a:ln w="0"/>
                <a:solidFill>
                  <a:schemeClr val="tx2">
                    <a:lumMod val="75000"/>
                  </a:schemeClr>
                </a:solidFill>
                <a:effectLst>
                  <a:reflection blurRad="12700" stA="50000" endPos="50000" dist="5000" dir="5400000" sy="-100000" rotWithShape="0"/>
                </a:effectLst>
                <a:latin typeface="+mn-lt"/>
                <a:cs typeface="+mn-cs"/>
              </a:rPr>
              <a:t>Ejecución</a:t>
            </a:r>
            <a:r>
              <a:rPr lang="en-US" sz="3600" b="1" cap="all" dirty="0">
                <a:ln w="0"/>
                <a:solidFill>
                  <a:schemeClr val="tx2">
                    <a:lumMod val="75000"/>
                  </a:schemeClr>
                </a:solidFill>
                <a:effectLst>
                  <a:reflection blurRad="12700" stA="50000" endPos="50000" dist="5000" dir="5400000" sy="-100000" rotWithShape="0"/>
                </a:effectLst>
                <a:latin typeface="+mn-lt"/>
                <a:cs typeface="+mn-cs"/>
              </a:rPr>
              <a:t> económica y tecnica</a:t>
            </a:r>
          </a:p>
        </p:txBody>
      </p:sp>
      <p:sp>
        <p:nvSpPr>
          <p:cNvPr id="4" name="Rectangle 3"/>
          <p:cNvSpPr/>
          <p:nvPr/>
        </p:nvSpPr>
        <p:spPr>
          <a:xfrm rot="16200000">
            <a:off x="5109202" y="3035813"/>
            <a:ext cx="6813377"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mn-lt"/>
                <a:cs typeface="+mn-cs"/>
              </a:rPr>
              <a:t>obras</a:t>
            </a:r>
          </a:p>
        </p:txBody>
      </p:sp>
      <p:sp>
        <p:nvSpPr>
          <p:cNvPr id="5" name="4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3074" name="Picture 2"/>
          <p:cNvPicPr>
            <a:picLocks noChangeAspect="1" noChangeArrowheads="1"/>
          </p:cNvPicPr>
          <p:nvPr/>
        </p:nvPicPr>
        <p:blipFill>
          <a:blip r:embed="rId2"/>
          <a:srcRect/>
          <a:stretch>
            <a:fillRect/>
          </a:stretch>
        </p:blipFill>
        <p:spPr bwMode="auto">
          <a:xfrm>
            <a:off x="1905000" y="609600"/>
            <a:ext cx="6096000" cy="6248400"/>
          </a:xfrm>
          <a:prstGeom prst="rect">
            <a:avLst/>
          </a:prstGeom>
          <a:noFill/>
          <a:ln w="9525">
            <a:noFill/>
            <a:miter lim="800000"/>
            <a:headEnd/>
            <a:tailEnd/>
          </a:ln>
          <a:effectLst/>
        </p:spPr>
      </p:pic>
    </p:spTree>
    <p:extLst>
      <p:ext uri="{BB962C8B-B14F-4D97-AF65-F5344CB8AC3E}">
        <p14:creationId xmlns:p14="http://schemas.microsoft.com/office/powerpoint/2010/main" val="17686567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2179838" y="2997023"/>
            <a:ext cx="6432378" cy="120032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err="1">
                <a:ln w="0"/>
                <a:solidFill>
                  <a:schemeClr val="tx2">
                    <a:lumMod val="75000"/>
                  </a:schemeClr>
                </a:solidFill>
                <a:effectLst>
                  <a:reflection blurRad="12700" stA="50000" endPos="50000" dist="5000" dir="5400000" sy="-100000" rotWithShape="0"/>
                </a:effectLst>
                <a:latin typeface="+mn-lt"/>
                <a:cs typeface="+mn-cs"/>
              </a:rPr>
              <a:t>Seguimiento</a:t>
            </a:r>
            <a:r>
              <a:rPr lang="en-US" sz="3600" b="1" cap="all" dirty="0">
                <a:ln w="0"/>
                <a:solidFill>
                  <a:schemeClr val="tx2">
                    <a:lumMod val="75000"/>
                  </a:schemeClr>
                </a:solidFill>
                <a:effectLst>
                  <a:reflection blurRad="12700" stA="50000" endPos="50000" dist="5000" dir="5400000" sy="-100000" rotWithShape="0"/>
                </a:effectLst>
                <a:latin typeface="+mn-lt"/>
                <a:cs typeface="+mn-cs"/>
              </a:rPr>
              <a:t> </a:t>
            </a:r>
            <a:r>
              <a:rPr lang="en-US" sz="3600" b="1" cap="all" dirty="0" err="1">
                <a:ln w="0"/>
                <a:solidFill>
                  <a:schemeClr val="tx2">
                    <a:lumMod val="75000"/>
                  </a:schemeClr>
                </a:solidFill>
                <a:effectLst>
                  <a:reflection blurRad="12700" stA="50000" endPos="50000" dist="5000" dir="5400000" sy="-100000" rotWithShape="0"/>
                </a:effectLst>
                <a:latin typeface="+mn-lt"/>
                <a:cs typeface="+mn-cs"/>
              </a:rPr>
              <a:t>Ejecución</a:t>
            </a:r>
            <a:r>
              <a:rPr lang="en-US" sz="3600" b="1" cap="all" dirty="0">
                <a:ln w="0"/>
                <a:solidFill>
                  <a:schemeClr val="tx2">
                    <a:lumMod val="75000"/>
                  </a:schemeClr>
                </a:solidFill>
                <a:effectLst>
                  <a:reflection blurRad="12700" stA="50000" endPos="50000" dist="5000" dir="5400000" sy="-100000" rotWithShape="0"/>
                </a:effectLst>
                <a:latin typeface="+mn-lt"/>
                <a:cs typeface="+mn-cs"/>
              </a:rPr>
              <a:t> económica y tecnica</a:t>
            </a:r>
          </a:p>
        </p:txBody>
      </p:sp>
      <p:sp>
        <p:nvSpPr>
          <p:cNvPr id="6" name="Rectangle 5"/>
          <p:cNvSpPr/>
          <p:nvPr/>
        </p:nvSpPr>
        <p:spPr>
          <a:xfrm rot="16200000">
            <a:off x="5109202" y="3035813"/>
            <a:ext cx="6813377"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mn-lt"/>
                <a:cs typeface="+mn-cs"/>
              </a:rPr>
              <a:t>obras</a:t>
            </a:r>
          </a:p>
        </p:txBody>
      </p:sp>
      <p:sp>
        <p:nvSpPr>
          <p:cNvPr id="7" name="6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5122" name="Picture 2"/>
          <p:cNvPicPr>
            <a:picLocks noChangeAspect="1" noChangeArrowheads="1"/>
          </p:cNvPicPr>
          <p:nvPr/>
        </p:nvPicPr>
        <p:blipFill>
          <a:blip r:embed="rId2"/>
          <a:srcRect/>
          <a:stretch>
            <a:fillRect/>
          </a:stretch>
        </p:blipFill>
        <p:spPr bwMode="auto">
          <a:xfrm>
            <a:off x="1981200" y="519113"/>
            <a:ext cx="5562600" cy="6015037"/>
          </a:xfrm>
          <a:prstGeom prst="rect">
            <a:avLst/>
          </a:prstGeom>
          <a:noFill/>
          <a:ln w="9525">
            <a:noFill/>
            <a:miter lim="800000"/>
            <a:headEnd/>
            <a:tailEnd/>
          </a:ln>
          <a:effectLst/>
        </p:spPr>
      </p:pic>
    </p:spTree>
    <p:extLst>
      <p:ext uri="{BB962C8B-B14F-4D97-AF65-F5344CB8AC3E}">
        <p14:creationId xmlns:p14="http://schemas.microsoft.com/office/powerpoint/2010/main" val="2984911498"/>
      </p:ext>
    </p:extLst>
  </p:cSld>
  <p:clrMapOvr>
    <a:masterClrMapping/>
  </p:clrMapOvr>
  <p:transition spd="med">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2179838" y="2997023"/>
            <a:ext cx="6432378" cy="120032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err="1">
                <a:ln w="0"/>
                <a:solidFill>
                  <a:schemeClr val="tx2">
                    <a:lumMod val="75000"/>
                  </a:schemeClr>
                </a:solidFill>
                <a:effectLst>
                  <a:reflection blurRad="12700" stA="50000" endPos="50000" dist="5000" dir="5400000" sy="-100000" rotWithShape="0"/>
                </a:effectLst>
                <a:latin typeface="+mn-lt"/>
                <a:cs typeface="+mn-cs"/>
              </a:rPr>
              <a:t>Seguimiento</a:t>
            </a:r>
            <a:r>
              <a:rPr lang="en-US" sz="3600" b="1" cap="all" dirty="0">
                <a:ln w="0"/>
                <a:solidFill>
                  <a:schemeClr val="tx2">
                    <a:lumMod val="75000"/>
                  </a:schemeClr>
                </a:solidFill>
                <a:effectLst>
                  <a:reflection blurRad="12700" stA="50000" endPos="50000" dist="5000" dir="5400000" sy="-100000" rotWithShape="0"/>
                </a:effectLst>
                <a:latin typeface="+mn-lt"/>
                <a:cs typeface="+mn-cs"/>
              </a:rPr>
              <a:t> </a:t>
            </a:r>
            <a:r>
              <a:rPr lang="en-US" sz="3600" b="1" cap="all" dirty="0" err="1">
                <a:ln w="0"/>
                <a:solidFill>
                  <a:schemeClr val="tx2">
                    <a:lumMod val="75000"/>
                  </a:schemeClr>
                </a:solidFill>
                <a:effectLst>
                  <a:reflection blurRad="12700" stA="50000" endPos="50000" dist="5000" dir="5400000" sy="-100000" rotWithShape="0"/>
                </a:effectLst>
                <a:latin typeface="+mn-lt"/>
                <a:cs typeface="+mn-cs"/>
              </a:rPr>
              <a:t>Ejecución</a:t>
            </a:r>
            <a:r>
              <a:rPr lang="en-US" sz="3600" b="1" cap="all" dirty="0">
                <a:ln w="0"/>
                <a:solidFill>
                  <a:schemeClr val="tx2">
                    <a:lumMod val="75000"/>
                  </a:schemeClr>
                </a:solidFill>
                <a:effectLst>
                  <a:reflection blurRad="12700" stA="50000" endPos="50000" dist="5000" dir="5400000" sy="-100000" rotWithShape="0"/>
                </a:effectLst>
                <a:latin typeface="+mn-lt"/>
                <a:cs typeface="+mn-cs"/>
              </a:rPr>
              <a:t> económica y tecnica</a:t>
            </a:r>
          </a:p>
        </p:txBody>
      </p:sp>
      <p:sp>
        <p:nvSpPr>
          <p:cNvPr id="6" name="Rectangle 5"/>
          <p:cNvSpPr/>
          <p:nvPr/>
        </p:nvSpPr>
        <p:spPr>
          <a:xfrm rot="16200000">
            <a:off x="5109202" y="3035813"/>
            <a:ext cx="6813377"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mn-lt"/>
                <a:cs typeface="+mn-cs"/>
              </a:rPr>
              <a:t>obras</a:t>
            </a:r>
          </a:p>
        </p:txBody>
      </p:sp>
      <p:sp>
        <p:nvSpPr>
          <p:cNvPr id="7" name="6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Picture 2"/>
          <p:cNvPicPr>
            <a:picLocks noChangeAspect="1" noChangeArrowheads="1"/>
          </p:cNvPicPr>
          <p:nvPr/>
        </p:nvPicPr>
        <p:blipFill>
          <a:blip r:embed="rId2"/>
          <a:srcRect/>
          <a:stretch>
            <a:fillRect/>
          </a:stretch>
        </p:blipFill>
        <p:spPr bwMode="auto">
          <a:xfrm>
            <a:off x="2190750" y="533400"/>
            <a:ext cx="5334000" cy="6015038"/>
          </a:xfrm>
          <a:prstGeom prst="rect">
            <a:avLst/>
          </a:prstGeom>
          <a:noFill/>
          <a:ln w="9525">
            <a:noFill/>
            <a:miter lim="800000"/>
            <a:headEnd/>
            <a:tailEnd/>
          </a:ln>
          <a:effectLst/>
        </p:spPr>
      </p:pic>
    </p:spTree>
    <p:extLst>
      <p:ext uri="{BB962C8B-B14F-4D97-AF65-F5344CB8AC3E}">
        <p14:creationId xmlns:p14="http://schemas.microsoft.com/office/powerpoint/2010/main" val="1081501551"/>
      </p:ext>
    </p:extLst>
  </p:cSld>
  <p:clrMapOvr>
    <a:masterClrMapping/>
  </p:clrMapOvr>
  <p:transition spd="med">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2179837" y="2997023"/>
            <a:ext cx="6432378" cy="1200329"/>
          </a:xfrm>
          <a:prstGeom prst="rect">
            <a:avLst/>
          </a:prstGeom>
          <a:noFill/>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600" b="1" cap="all" dirty="0" err="1">
                <a:ln w="0"/>
                <a:solidFill>
                  <a:schemeClr val="tx2">
                    <a:lumMod val="75000"/>
                  </a:schemeClr>
                </a:solidFill>
                <a:effectLst>
                  <a:reflection blurRad="12700" stA="50000" endPos="50000" dist="5000" dir="5400000" sy="-100000" rotWithShape="0"/>
                </a:effectLst>
                <a:latin typeface="+mn-lt"/>
                <a:cs typeface="+mn-cs"/>
              </a:rPr>
              <a:t>Seguimiento</a:t>
            </a:r>
            <a:r>
              <a:rPr lang="en-US" sz="3600" b="1" cap="all" dirty="0">
                <a:ln w="0"/>
                <a:solidFill>
                  <a:schemeClr val="tx2">
                    <a:lumMod val="75000"/>
                  </a:schemeClr>
                </a:solidFill>
                <a:effectLst>
                  <a:reflection blurRad="12700" stA="50000" endPos="50000" dist="5000" dir="5400000" sy="-100000" rotWithShape="0"/>
                </a:effectLst>
                <a:latin typeface="+mn-lt"/>
                <a:cs typeface="+mn-cs"/>
              </a:rPr>
              <a:t> </a:t>
            </a:r>
            <a:r>
              <a:rPr lang="en-US" sz="3600" b="1" cap="all" dirty="0" err="1">
                <a:ln w="0"/>
                <a:solidFill>
                  <a:schemeClr val="tx2">
                    <a:lumMod val="75000"/>
                  </a:schemeClr>
                </a:solidFill>
                <a:effectLst>
                  <a:reflection blurRad="12700" stA="50000" endPos="50000" dist="5000" dir="5400000" sy="-100000" rotWithShape="0"/>
                </a:effectLst>
                <a:latin typeface="+mn-lt"/>
                <a:cs typeface="+mn-cs"/>
              </a:rPr>
              <a:t>Ejecución</a:t>
            </a:r>
            <a:r>
              <a:rPr lang="en-US" sz="3600" b="1" cap="all" dirty="0">
                <a:ln w="0"/>
                <a:solidFill>
                  <a:schemeClr val="tx2">
                    <a:lumMod val="75000"/>
                  </a:schemeClr>
                </a:solidFill>
                <a:effectLst>
                  <a:reflection blurRad="12700" stA="50000" endPos="50000" dist="5000" dir="5400000" sy="-100000" rotWithShape="0"/>
                </a:effectLst>
                <a:latin typeface="+mn-lt"/>
                <a:cs typeface="+mn-cs"/>
              </a:rPr>
              <a:t> económica y tecnica</a:t>
            </a:r>
          </a:p>
        </p:txBody>
      </p:sp>
      <p:sp>
        <p:nvSpPr>
          <p:cNvPr id="6" name="Rectangle 5"/>
          <p:cNvSpPr/>
          <p:nvPr/>
        </p:nvSpPr>
        <p:spPr>
          <a:xfrm rot="16200000">
            <a:off x="5109202" y="3035813"/>
            <a:ext cx="6813377"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mn-lt"/>
                <a:cs typeface="+mn-cs"/>
              </a:rPr>
              <a:t>obras</a:t>
            </a:r>
          </a:p>
        </p:txBody>
      </p:sp>
      <p:sp>
        <p:nvSpPr>
          <p:cNvPr id="7" name="6 Rectángulo"/>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 name="Picture 2"/>
          <p:cNvPicPr>
            <a:picLocks noChangeAspect="1" noChangeArrowheads="1"/>
          </p:cNvPicPr>
          <p:nvPr/>
        </p:nvPicPr>
        <p:blipFill>
          <a:blip r:embed="rId2"/>
          <a:srcRect/>
          <a:stretch>
            <a:fillRect/>
          </a:stretch>
        </p:blipFill>
        <p:spPr bwMode="auto">
          <a:xfrm>
            <a:off x="2209800" y="514349"/>
            <a:ext cx="5334000" cy="6019801"/>
          </a:xfrm>
          <a:prstGeom prst="rect">
            <a:avLst/>
          </a:prstGeom>
          <a:noFill/>
          <a:ln w="9525">
            <a:noFill/>
            <a:miter lim="800000"/>
            <a:headEnd/>
            <a:tailEnd/>
          </a:ln>
          <a:effectLst/>
        </p:spPr>
      </p:pic>
    </p:spTree>
    <p:extLst>
      <p:ext uri="{BB962C8B-B14F-4D97-AF65-F5344CB8AC3E}">
        <p14:creationId xmlns:p14="http://schemas.microsoft.com/office/powerpoint/2010/main" val="715635944"/>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b="1" dirty="0" smtClean="0">
                <a:solidFill>
                  <a:schemeClr val="tx2"/>
                </a:solidFill>
              </a:rPr>
              <a:t>Problemas principales</a:t>
            </a:r>
            <a:endParaRPr lang="es-CR" b="1" dirty="0">
              <a:solidFill>
                <a:schemeClr val="tx2"/>
              </a:solidFill>
            </a:endParaRPr>
          </a:p>
        </p:txBody>
      </p:sp>
      <p:sp>
        <p:nvSpPr>
          <p:cNvPr id="3" name="2 Marcador de contenido"/>
          <p:cNvSpPr>
            <a:spLocks noGrp="1"/>
          </p:cNvSpPr>
          <p:nvPr>
            <p:ph idx="1"/>
          </p:nvPr>
        </p:nvSpPr>
        <p:spPr/>
        <p:txBody>
          <a:bodyPr/>
          <a:lstStyle/>
          <a:p>
            <a:r>
              <a:rPr lang="es-CR" dirty="0" smtClean="0"/>
              <a:t>Disponibilidad de terrenos en lugares con alta concentración de población.</a:t>
            </a:r>
          </a:p>
          <a:p>
            <a:pPr marL="0" indent="0">
              <a:buNone/>
            </a:pPr>
            <a:endParaRPr lang="es-CR" dirty="0" smtClean="0"/>
          </a:p>
          <a:p>
            <a:r>
              <a:rPr lang="es-CR" dirty="0"/>
              <a:t> </a:t>
            </a:r>
            <a:r>
              <a:rPr lang="es-CR" dirty="0" smtClean="0"/>
              <a:t>Retrasos en los pagos por problemas de gestión.</a:t>
            </a:r>
            <a:endParaRPr lang="es-CR" dirty="0"/>
          </a:p>
        </p:txBody>
      </p:sp>
    </p:spTree>
    <p:extLst>
      <p:ext uri="{BB962C8B-B14F-4D97-AF65-F5344CB8AC3E}">
        <p14:creationId xmlns:p14="http://schemas.microsoft.com/office/powerpoint/2010/main" val="2016049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2897" y="6137594"/>
            <a:ext cx="8158086" cy="53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cxnSp>
        <p:nvCxnSpPr>
          <p:cNvPr id="56" name="Straight Connector 55"/>
          <p:cNvCxnSpPr>
            <a:stCxn id="26" idx="0"/>
          </p:cNvCxnSpPr>
          <p:nvPr/>
        </p:nvCxnSpPr>
        <p:spPr>
          <a:xfrm>
            <a:off x="8964488" y="188640"/>
            <a:ext cx="0" cy="6669360"/>
          </a:xfrm>
          <a:prstGeom prst="line">
            <a:avLst/>
          </a:prstGeom>
        </p:spPr>
        <p:style>
          <a:lnRef idx="2">
            <a:schemeClr val="dk1"/>
          </a:lnRef>
          <a:fillRef idx="0">
            <a:schemeClr val="dk1"/>
          </a:fillRef>
          <a:effectRef idx="1">
            <a:schemeClr val="dk1"/>
          </a:effectRef>
          <a:fontRef idx="minor">
            <a:schemeClr val="tx1"/>
          </a:fontRef>
        </p:style>
      </p:cxnSp>
      <p:grpSp>
        <p:nvGrpSpPr>
          <p:cNvPr id="2" name="Group 56"/>
          <p:cNvGrpSpPr/>
          <p:nvPr/>
        </p:nvGrpSpPr>
        <p:grpSpPr>
          <a:xfrm>
            <a:off x="391875" y="-27384"/>
            <a:ext cx="8608109" cy="6957394"/>
            <a:chOff x="535891" y="-99392"/>
            <a:chExt cx="8608109" cy="6957394"/>
          </a:xfrm>
        </p:grpSpPr>
        <p:grpSp>
          <p:nvGrpSpPr>
            <p:cNvPr id="3" name="Group 29"/>
            <p:cNvGrpSpPr/>
            <p:nvPr/>
          </p:nvGrpSpPr>
          <p:grpSpPr>
            <a:xfrm>
              <a:off x="570331" y="215913"/>
              <a:ext cx="338554" cy="3438402"/>
              <a:chOff x="570331" y="211845"/>
              <a:chExt cx="338554" cy="3750986"/>
            </a:xfrm>
          </p:grpSpPr>
          <p:sp>
            <p:nvSpPr>
              <p:cNvPr id="12" name="Rectangle 11"/>
              <p:cNvSpPr/>
              <p:nvPr/>
            </p:nvSpPr>
            <p:spPr>
              <a:xfrm>
                <a:off x="584633" y="270784"/>
                <a:ext cx="288032" cy="3692047"/>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s-DO">
                  <a:solidFill>
                    <a:prstClr val="white"/>
                  </a:solidFill>
                </a:endParaRPr>
              </a:p>
            </p:txBody>
          </p:sp>
          <p:sp>
            <p:nvSpPr>
              <p:cNvPr id="15" name="Rectangle 14"/>
              <p:cNvSpPr/>
              <p:nvPr/>
            </p:nvSpPr>
            <p:spPr>
              <a:xfrm rot="16200000">
                <a:off x="-1106416" y="1888592"/>
                <a:ext cx="3692047" cy="338554"/>
              </a:xfrm>
              <a:prstGeom prst="rect">
                <a:avLst/>
              </a:prstGeom>
              <a:noFill/>
            </p:spPr>
            <p:txBody>
              <a:bodyPr wrap="square" lIns="91440" tIns="45720" rIns="91440" bIns="45720">
                <a:spAutoFit/>
              </a:bodyPr>
              <a:lstStyle/>
              <a:p>
                <a:pPr algn="ctr" defTabSz="914400"/>
                <a:r>
                  <a:rPr lang="en-US" sz="1600" b="1" dirty="0" smtClean="0">
                    <a:ln w="1905"/>
                    <a:solidFill>
                      <a:prstClr val="black"/>
                    </a:solidFill>
                    <a:effectLst>
                      <a:innerShdw blurRad="69850" dist="43180" dir="5400000">
                        <a:srgbClr val="000000">
                          <a:alpha val="65000"/>
                        </a:srgbClr>
                      </a:innerShdw>
                    </a:effectLst>
                  </a:rPr>
                  <a:t>MINERD</a:t>
                </a:r>
                <a:endParaRPr lang="en-US" sz="1600" b="1" dirty="0">
                  <a:ln w="1905"/>
                  <a:solidFill>
                    <a:prstClr val="black"/>
                  </a:solidFill>
                  <a:effectLst>
                    <a:innerShdw blurRad="69850" dist="43180" dir="5400000">
                      <a:srgbClr val="000000">
                        <a:alpha val="65000"/>
                      </a:srgbClr>
                    </a:innerShdw>
                  </a:effectLst>
                </a:endParaRPr>
              </a:p>
            </p:txBody>
          </p:sp>
        </p:grpSp>
        <p:grpSp>
          <p:nvGrpSpPr>
            <p:cNvPr id="4" name="Group 21"/>
            <p:cNvGrpSpPr/>
            <p:nvPr/>
          </p:nvGrpSpPr>
          <p:grpSpPr>
            <a:xfrm>
              <a:off x="5220071" y="-80109"/>
              <a:ext cx="2016224" cy="369332"/>
              <a:chOff x="3030035" y="1216035"/>
              <a:chExt cx="1807649" cy="369332"/>
            </a:xfrm>
          </p:grpSpPr>
          <p:sp>
            <p:nvSpPr>
              <p:cNvPr id="23" name="Rectangle 22"/>
              <p:cNvSpPr/>
              <p:nvPr/>
            </p:nvSpPr>
            <p:spPr>
              <a:xfrm rot="5400000">
                <a:off x="3789844" y="508951"/>
                <a:ext cx="288032" cy="1807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24" name="Rectangle 23"/>
              <p:cNvSpPr/>
              <p:nvPr/>
            </p:nvSpPr>
            <p:spPr>
              <a:xfrm>
                <a:off x="3314747" y="1216035"/>
                <a:ext cx="1245801" cy="369332"/>
              </a:xfrm>
              <a:prstGeom prst="rect">
                <a:avLst/>
              </a:prstGeom>
              <a:noFill/>
            </p:spPr>
            <p:txBody>
              <a:bodyPr wrap="none" lIns="91440" tIns="45720" rIns="91440" bIns="45720">
                <a:spAutoFit/>
              </a:bodyPr>
              <a:lstStyle/>
              <a:p>
                <a:pPr algn="ctr" defTabSz="914400"/>
                <a:r>
                  <a:rPr lang="en-US"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Contratación</a:t>
                </a:r>
                <a:endParaRPr lang="en-US"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Group 30"/>
            <p:cNvGrpSpPr/>
            <p:nvPr/>
          </p:nvGrpSpPr>
          <p:grpSpPr>
            <a:xfrm>
              <a:off x="535891" y="3636293"/>
              <a:ext cx="369332" cy="3221709"/>
              <a:chOff x="535892" y="1501259"/>
              <a:chExt cx="369332" cy="3999362"/>
            </a:xfrm>
          </p:grpSpPr>
          <p:sp>
            <p:nvSpPr>
              <p:cNvPr id="32" name="Rectangle 31"/>
              <p:cNvSpPr/>
              <p:nvPr/>
            </p:nvSpPr>
            <p:spPr>
              <a:xfrm>
                <a:off x="570331" y="1501259"/>
                <a:ext cx="288032" cy="389913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33" name="Rectangle 32"/>
              <p:cNvSpPr/>
              <p:nvPr/>
            </p:nvSpPr>
            <p:spPr>
              <a:xfrm rot="16200000">
                <a:off x="-1229009" y="3366388"/>
                <a:ext cx="3899134" cy="369332"/>
              </a:xfrm>
              <a:prstGeom prst="rect">
                <a:avLst/>
              </a:prstGeom>
              <a:noFill/>
            </p:spPr>
            <p:txBody>
              <a:bodyPr wrap="square" lIns="91440" tIns="45720" rIns="91440" bIns="45720">
                <a:spAutoFit/>
              </a:bodyPr>
              <a:lstStyle/>
              <a:p>
                <a:pPr algn="ctr" defTabSz="914400"/>
                <a:r>
                  <a:rPr lang="en-US" b="1" dirty="0" smtClean="0">
                    <a:ln w="1905"/>
                    <a:solidFill>
                      <a:prstClr val="black"/>
                    </a:solidFill>
                    <a:effectLst>
                      <a:innerShdw blurRad="69850" dist="43180" dir="5400000">
                        <a:srgbClr val="000000">
                          <a:alpha val="65000"/>
                        </a:srgbClr>
                      </a:innerShdw>
                    </a:effectLst>
                  </a:rPr>
                  <a:t>MOPC - OISOE</a:t>
                </a:r>
                <a:endParaRPr lang="en-US" b="1" dirty="0">
                  <a:ln w="1905"/>
                  <a:solidFill>
                    <a:prstClr val="black"/>
                  </a:solidFill>
                  <a:effectLst>
                    <a:innerShdw blurRad="69850" dist="43180" dir="5400000">
                      <a:srgbClr val="000000">
                        <a:alpha val="65000"/>
                      </a:srgbClr>
                    </a:innerShdw>
                  </a:effectLst>
                </a:endParaRPr>
              </a:p>
            </p:txBody>
          </p:sp>
        </p:grpSp>
        <p:grpSp>
          <p:nvGrpSpPr>
            <p:cNvPr id="6" name="Group 33"/>
            <p:cNvGrpSpPr/>
            <p:nvPr/>
          </p:nvGrpSpPr>
          <p:grpSpPr>
            <a:xfrm>
              <a:off x="7092280" y="3573016"/>
              <a:ext cx="360040" cy="1800200"/>
              <a:chOff x="7092281" y="-1220659"/>
              <a:chExt cx="360040" cy="2314543"/>
            </a:xfrm>
          </p:grpSpPr>
          <p:sp>
            <p:nvSpPr>
              <p:cNvPr id="35" name="Rectangle 34"/>
              <p:cNvSpPr/>
              <p:nvPr/>
            </p:nvSpPr>
            <p:spPr>
              <a:xfrm>
                <a:off x="7092281" y="-1128077"/>
                <a:ext cx="360040" cy="222196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36" name="Rectangle 35"/>
              <p:cNvSpPr/>
              <p:nvPr/>
            </p:nvSpPr>
            <p:spPr>
              <a:xfrm rot="16200000">
                <a:off x="6115032" y="-232664"/>
                <a:ext cx="2314543" cy="338554"/>
              </a:xfrm>
              <a:prstGeom prst="rect">
                <a:avLst/>
              </a:prstGeom>
              <a:noFill/>
            </p:spPr>
            <p:txBody>
              <a:bodyPr wrap="square" lIns="91440" tIns="45720" rIns="91440" bIns="45720">
                <a:spAutoFit/>
              </a:bodyPr>
              <a:lstStyle/>
              <a:p>
                <a:pPr algn="ctr" defTabSz="914400"/>
                <a:r>
                  <a:rPr lang="en-US" sz="1600" b="1" dirty="0" smtClean="0">
                    <a:ln w="1905"/>
                    <a:solidFill>
                      <a:prstClr val="black"/>
                    </a:solidFill>
                    <a:effectLst>
                      <a:innerShdw blurRad="69850" dist="43180" dir="5400000">
                        <a:srgbClr val="000000">
                          <a:alpha val="65000"/>
                        </a:srgbClr>
                      </a:innerShdw>
                    </a:effectLst>
                  </a:rPr>
                  <a:t>CONTRALORÍA</a:t>
                </a:r>
                <a:endParaRPr lang="en-US" sz="1600" b="1" dirty="0">
                  <a:ln w="1905"/>
                  <a:solidFill>
                    <a:prstClr val="black"/>
                  </a:solidFill>
                  <a:effectLst>
                    <a:innerShdw blurRad="69850" dist="43180" dir="5400000">
                      <a:srgbClr val="000000">
                        <a:alpha val="65000"/>
                      </a:srgbClr>
                    </a:innerShdw>
                  </a:effectLst>
                </a:endParaRPr>
              </a:p>
            </p:txBody>
          </p:sp>
        </p:grpSp>
        <p:cxnSp>
          <p:nvCxnSpPr>
            <p:cNvPr id="38" name="Straight Connector 37"/>
            <p:cNvCxnSpPr/>
            <p:nvPr/>
          </p:nvCxnSpPr>
          <p:spPr>
            <a:xfrm>
              <a:off x="539552" y="3645024"/>
              <a:ext cx="8568951"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39552" y="6741368"/>
              <a:ext cx="86044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987824" y="173435"/>
              <a:ext cx="0" cy="6597352"/>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5220072" y="179909"/>
              <a:ext cx="0" cy="3456384"/>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a:off x="7236296" y="188640"/>
              <a:ext cx="0" cy="3456384"/>
            </a:xfrm>
            <a:prstGeom prst="line">
              <a:avLst/>
            </a:prstGeom>
          </p:spPr>
          <p:style>
            <a:lnRef idx="2">
              <a:schemeClr val="dk1"/>
            </a:lnRef>
            <a:fillRef idx="0">
              <a:schemeClr val="dk1"/>
            </a:fillRef>
            <a:effectRef idx="1">
              <a:schemeClr val="dk1"/>
            </a:effectRef>
            <a:fontRef idx="minor">
              <a:schemeClr val="tx1"/>
            </a:fontRef>
          </p:style>
        </p:cxnSp>
        <p:grpSp>
          <p:nvGrpSpPr>
            <p:cNvPr id="7" name="Group 17"/>
            <p:cNvGrpSpPr/>
            <p:nvPr/>
          </p:nvGrpSpPr>
          <p:grpSpPr>
            <a:xfrm>
              <a:off x="584633" y="-99392"/>
              <a:ext cx="2383179" cy="369332"/>
              <a:chOff x="2812219" y="1196752"/>
              <a:chExt cx="2136644" cy="369332"/>
            </a:xfrm>
          </p:grpSpPr>
          <p:sp>
            <p:nvSpPr>
              <p:cNvPr id="16" name="Rectangle 15"/>
              <p:cNvSpPr/>
              <p:nvPr/>
            </p:nvSpPr>
            <p:spPr>
              <a:xfrm rot="5400000">
                <a:off x="3736525" y="341903"/>
                <a:ext cx="288032" cy="2136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17" name="Rectangle 16"/>
              <p:cNvSpPr/>
              <p:nvPr/>
            </p:nvSpPr>
            <p:spPr>
              <a:xfrm>
                <a:off x="3548653" y="1196752"/>
                <a:ext cx="1224473" cy="369332"/>
              </a:xfrm>
              <a:prstGeom prst="rect">
                <a:avLst/>
              </a:prstGeom>
              <a:noFill/>
            </p:spPr>
            <p:txBody>
              <a:bodyPr wrap="none" lIns="91440" tIns="45720" rIns="91440" bIns="45720">
                <a:spAutoFit/>
              </a:bodyPr>
              <a:lstStyle/>
              <a:p>
                <a:pPr algn="ctr" defTabSz="914400"/>
                <a:r>
                  <a:rPr lang="en-US"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Planificación</a:t>
                </a:r>
                <a:endParaRPr lang="en-US"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 name="Group 24"/>
            <p:cNvGrpSpPr/>
            <p:nvPr/>
          </p:nvGrpSpPr>
          <p:grpSpPr>
            <a:xfrm>
              <a:off x="7236296" y="-74776"/>
              <a:ext cx="1872208" cy="369332"/>
              <a:chOff x="2965476" y="1221368"/>
              <a:chExt cx="1678531" cy="369332"/>
            </a:xfrm>
          </p:grpSpPr>
          <p:sp>
            <p:nvSpPr>
              <p:cNvPr id="26" name="Rectangle 25"/>
              <p:cNvSpPr/>
              <p:nvPr/>
            </p:nvSpPr>
            <p:spPr>
              <a:xfrm rot="5400000">
                <a:off x="3660726" y="573510"/>
                <a:ext cx="288032" cy="1678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27" name="Rectangle 26"/>
              <p:cNvSpPr/>
              <p:nvPr/>
            </p:nvSpPr>
            <p:spPr>
              <a:xfrm>
                <a:off x="3279732" y="1221368"/>
                <a:ext cx="1329157" cy="369332"/>
              </a:xfrm>
              <a:prstGeom prst="rect">
                <a:avLst/>
              </a:prstGeom>
              <a:noFill/>
            </p:spPr>
            <p:txBody>
              <a:bodyPr wrap="none" lIns="91440" tIns="45720" rIns="91440" bIns="45720">
                <a:spAutoFit/>
              </a:bodyPr>
              <a:lstStyle/>
              <a:p>
                <a:pPr algn="ctr" defTabSz="914400"/>
                <a:r>
                  <a:rPr lang="en-US"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Formalización</a:t>
                </a:r>
                <a:endParaRPr lang="en-US"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 name="Group 18"/>
            <p:cNvGrpSpPr/>
            <p:nvPr/>
          </p:nvGrpSpPr>
          <p:grpSpPr>
            <a:xfrm>
              <a:off x="2987823" y="-99392"/>
              <a:ext cx="2213198" cy="369332"/>
              <a:chOff x="3055468" y="1196752"/>
              <a:chExt cx="1743732" cy="369332"/>
            </a:xfrm>
          </p:grpSpPr>
          <p:sp>
            <p:nvSpPr>
              <p:cNvPr id="20" name="Rectangle 19"/>
              <p:cNvSpPr/>
              <p:nvPr/>
            </p:nvSpPr>
            <p:spPr>
              <a:xfrm rot="5400000">
                <a:off x="3783318" y="540910"/>
                <a:ext cx="288032" cy="174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21" name="Rectangle 20"/>
              <p:cNvSpPr/>
              <p:nvPr/>
            </p:nvSpPr>
            <p:spPr>
              <a:xfrm>
                <a:off x="3452604" y="1196752"/>
                <a:ext cx="1003052" cy="369332"/>
              </a:xfrm>
              <a:prstGeom prst="rect">
                <a:avLst/>
              </a:prstGeom>
              <a:noFill/>
            </p:spPr>
            <p:txBody>
              <a:bodyPr wrap="none" lIns="91440" tIns="45720" rIns="91440" bIns="45720">
                <a:spAutoFit/>
              </a:bodyPr>
              <a:lstStyle/>
              <a:p>
                <a:pPr algn="ctr" defTabSz="914400"/>
                <a:r>
                  <a:rPr lang="en-US"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Adquisición</a:t>
                </a:r>
                <a:endParaRPr lang="en-US"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cxnSp>
        <p:nvCxnSpPr>
          <p:cNvPr id="67" name="Elbow Connector 66"/>
          <p:cNvCxnSpPr/>
          <p:nvPr/>
        </p:nvCxnSpPr>
        <p:spPr>
          <a:xfrm flipV="1">
            <a:off x="1259632" y="692696"/>
            <a:ext cx="2724784" cy="864096"/>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2" name="Straight Arrow Connector 101"/>
          <p:cNvCxnSpPr/>
          <p:nvPr/>
        </p:nvCxnSpPr>
        <p:spPr>
          <a:xfrm>
            <a:off x="2123727" y="2924944"/>
            <a:ext cx="0" cy="93610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0" name="TextBox 109"/>
          <p:cNvSpPr txBox="1"/>
          <p:nvPr/>
        </p:nvSpPr>
        <p:spPr>
          <a:xfrm>
            <a:off x="712143" y="332656"/>
            <a:ext cx="1008112" cy="215444"/>
          </a:xfrm>
          <a:prstGeom prst="rect">
            <a:avLst/>
          </a:prstGeom>
          <a:noFill/>
        </p:spPr>
        <p:txBody>
          <a:bodyPr wrap="square" rtlCol="0">
            <a:spAutoFit/>
          </a:bodyPr>
          <a:lstStyle/>
          <a:p>
            <a:pPr algn="ctr" defTabSz="914400"/>
            <a:r>
              <a:rPr lang="es-DO" sz="800" b="1" dirty="0" smtClean="0">
                <a:solidFill>
                  <a:prstClr val="black"/>
                </a:solidFill>
              </a:rPr>
              <a:t>Bienes y Servicios</a:t>
            </a:r>
            <a:endParaRPr lang="es-DO" sz="800" b="1" dirty="0">
              <a:solidFill>
                <a:prstClr val="black"/>
              </a:solidFill>
            </a:endParaRPr>
          </a:p>
        </p:txBody>
      </p:sp>
      <p:sp>
        <p:nvSpPr>
          <p:cNvPr id="111" name="TextBox 110"/>
          <p:cNvSpPr txBox="1"/>
          <p:nvPr/>
        </p:nvSpPr>
        <p:spPr>
          <a:xfrm>
            <a:off x="1691679" y="1678382"/>
            <a:ext cx="864096" cy="215444"/>
          </a:xfrm>
          <a:prstGeom prst="rect">
            <a:avLst/>
          </a:prstGeom>
          <a:noFill/>
        </p:spPr>
        <p:txBody>
          <a:bodyPr wrap="square" rtlCol="0">
            <a:spAutoFit/>
          </a:bodyPr>
          <a:lstStyle/>
          <a:p>
            <a:pPr algn="ctr" defTabSz="914400"/>
            <a:r>
              <a:rPr lang="es-DO" sz="800" b="1" dirty="0" smtClean="0">
                <a:solidFill>
                  <a:prstClr val="black"/>
                </a:solidFill>
              </a:rPr>
              <a:t>OBRAS</a:t>
            </a:r>
            <a:endParaRPr lang="es-DO" sz="800" b="1" dirty="0">
              <a:solidFill>
                <a:prstClr val="black"/>
              </a:solidFill>
            </a:endParaRPr>
          </a:p>
        </p:txBody>
      </p:sp>
      <p:cxnSp>
        <p:nvCxnSpPr>
          <p:cNvPr id="64" name="Shape 63"/>
          <p:cNvCxnSpPr>
            <a:endCxn id="2060" idx="0"/>
          </p:cNvCxnSpPr>
          <p:nvPr/>
        </p:nvCxnSpPr>
        <p:spPr>
          <a:xfrm>
            <a:off x="6228184" y="2564904"/>
            <a:ext cx="1787501" cy="1296144"/>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9" name="Shape 68"/>
          <p:cNvCxnSpPr/>
          <p:nvPr/>
        </p:nvCxnSpPr>
        <p:spPr>
          <a:xfrm rot="5400000" flipH="1" flipV="1">
            <a:off x="1575504" y="2897103"/>
            <a:ext cx="2464598" cy="216024"/>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3" name="Straight Connector 72"/>
          <p:cNvCxnSpPr/>
          <p:nvPr/>
        </p:nvCxnSpPr>
        <p:spPr>
          <a:xfrm>
            <a:off x="2699791" y="4221088"/>
            <a:ext cx="0" cy="1584176"/>
          </a:xfrm>
          <a:prstGeom prst="line">
            <a:avLst/>
          </a:prstGeom>
        </p:spPr>
        <p:style>
          <a:lnRef idx="2">
            <a:schemeClr val="accent4"/>
          </a:lnRef>
          <a:fillRef idx="0">
            <a:schemeClr val="accent4"/>
          </a:fillRef>
          <a:effectRef idx="1">
            <a:schemeClr val="accent4"/>
          </a:effectRef>
          <a:fontRef idx="minor">
            <a:schemeClr val="tx1"/>
          </a:fontRef>
        </p:style>
      </p:cxnSp>
      <p:cxnSp>
        <p:nvCxnSpPr>
          <p:cNvPr id="75" name="Straight Connector 74"/>
          <p:cNvCxnSpPr/>
          <p:nvPr/>
        </p:nvCxnSpPr>
        <p:spPr>
          <a:xfrm>
            <a:off x="2555775" y="5805264"/>
            <a:ext cx="14401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88" name="Straight Arrow Connector 87"/>
          <p:cNvCxnSpPr/>
          <p:nvPr/>
        </p:nvCxnSpPr>
        <p:spPr>
          <a:xfrm>
            <a:off x="5436096" y="692696"/>
            <a:ext cx="36004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1" name="Straight Connector 90"/>
          <p:cNvCxnSpPr/>
          <p:nvPr/>
        </p:nvCxnSpPr>
        <p:spPr>
          <a:xfrm>
            <a:off x="5436096" y="692696"/>
            <a:ext cx="0" cy="2880320"/>
          </a:xfrm>
          <a:prstGeom prst="line">
            <a:avLst/>
          </a:prstGeom>
        </p:spPr>
        <p:style>
          <a:lnRef idx="2">
            <a:schemeClr val="accent5"/>
          </a:lnRef>
          <a:fillRef idx="0">
            <a:schemeClr val="accent5"/>
          </a:fillRef>
          <a:effectRef idx="1">
            <a:schemeClr val="accent5"/>
          </a:effectRef>
          <a:fontRef idx="minor">
            <a:schemeClr val="tx1"/>
          </a:fontRef>
        </p:style>
      </p:cxnSp>
      <p:cxnSp>
        <p:nvCxnSpPr>
          <p:cNvPr id="93" name="Straight Connector 92"/>
          <p:cNvCxnSpPr/>
          <p:nvPr/>
        </p:nvCxnSpPr>
        <p:spPr>
          <a:xfrm>
            <a:off x="4888607" y="3356992"/>
            <a:ext cx="50405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4" name="Straight Connector 93"/>
          <p:cNvCxnSpPr/>
          <p:nvPr/>
        </p:nvCxnSpPr>
        <p:spPr>
          <a:xfrm>
            <a:off x="3736479" y="3573016"/>
            <a:ext cx="1656184" cy="0"/>
          </a:xfrm>
          <a:prstGeom prst="line">
            <a:avLst/>
          </a:prstGeom>
        </p:spPr>
        <p:style>
          <a:lnRef idx="2">
            <a:schemeClr val="accent4"/>
          </a:lnRef>
          <a:fillRef idx="0">
            <a:schemeClr val="accent4"/>
          </a:fillRef>
          <a:effectRef idx="1">
            <a:schemeClr val="accent4"/>
          </a:effectRef>
          <a:fontRef idx="minor">
            <a:schemeClr val="tx1"/>
          </a:fontRef>
        </p:style>
      </p:cxnSp>
      <p:pic>
        <p:nvPicPr>
          <p:cNvPr id="2054" name="Picture 6"/>
          <p:cNvPicPr>
            <a:picLocks noChangeAspect="1" noChangeArrowheads="1"/>
          </p:cNvPicPr>
          <p:nvPr/>
        </p:nvPicPr>
        <p:blipFill>
          <a:blip r:embed="rId2" cstate="print"/>
          <a:srcRect/>
          <a:stretch>
            <a:fillRect/>
          </a:stretch>
        </p:blipFill>
        <p:spPr bwMode="auto">
          <a:xfrm>
            <a:off x="1691679" y="1916832"/>
            <a:ext cx="864096" cy="1292514"/>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784151" y="548680"/>
            <a:ext cx="866523" cy="1296144"/>
          </a:xfrm>
          <a:prstGeom prst="rect">
            <a:avLst/>
          </a:prstGeom>
          <a:noFill/>
          <a:ln w="9525">
            <a:noFill/>
            <a:miter lim="800000"/>
            <a:headEnd/>
            <a:tailEnd/>
          </a:ln>
        </p:spPr>
      </p:pic>
      <p:pic>
        <p:nvPicPr>
          <p:cNvPr id="2057" name="Picture 9"/>
          <p:cNvPicPr>
            <a:picLocks noChangeAspect="1" noChangeArrowheads="1"/>
          </p:cNvPicPr>
          <p:nvPr/>
        </p:nvPicPr>
        <p:blipFill>
          <a:blip r:embed="rId4" cstate="print"/>
          <a:srcRect/>
          <a:stretch>
            <a:fillRect/>
          </a:stretch>
        </p:blipFill>
        <p:spPr bwMode="auto">
          <a:xfrm>
            <a:off x="2944391" y="1700808"/>
            <a:ext cx="781627" cy="1944216"/>
          </a:xfrm>
          <a:prstGeom prst="rect">
            <a:avLst/>
          </a:prstGeom>
          <a:noFill/>
          <a:ln w="9525">
            <a:noFill/>
            <a:miter lim="800000"/>
            <a:headEnd/>
            <a:tailEnd/>
          </a:ln>
        </p:spPr>
      </p:pic>
      <p:sp>
        <p:nvSpPr>
          <p:cNvPr id="103" name="TextBox 102"/>
          <p:cNvSpPr txBox="1"/>
          <p:nvPr/>
        </p:nvSpPr>
        <p:spPr>
          <a:xfrm>
            <a:off x="2872383" y="1458764"/>
            <a:ext cx="864096" cy="215444"/>
          </a:xfrm>
          <a:prstGeom prst="rect">
            <a:avLst/>
          </a:prstGeom>
          <a:noFill/>
        </p:spPr>
        <p:txBody>
          <a:bodyPr wrap="square" rtlCol="0">
            <a:spAutoFit/>
          </a:bodyPr>
          <a:lstStyle/>
          <a:p>
            <a:pPr algn="ctr" defTabSz="914400"/>
            <a:r>
              <a:rPr lang="es-DO" sz="800" b="1" dirty="0" smtClean="0">
                <a:solidFill>
                  <a:prstClr val="black"/>
                </a:solidFill>
              </a:rPr>
              <a:t>OBRAS</a:t>
            </a:r>
            <a:endParaRPr lang="es-DO" sz="800" b="1" dirty="0">
              <a:solidFill>
                <a:prstClr val="black"/>
              </a:solidFill>
            </a:endParaRPr>
          </a:p>
        </p:txBody>
      </p:sp>
      <p:pic>
        <p:nvPicPr>
          <p:cNvPr id="2058" name="Picture 10"/>
          <p:cNvPicPr>
            <a:picLocks noChangeAspect="1" noChangeArrowheads="1"/>
          </p:cNvPicPr>
          <p:nvPr/>
        </p:nvPicPr>
        <p:blipFill>
          <a:blip r:embed="rId5" cstate="print"/>
          <a:srcRect/>
          <a:stretch>
            <a:fillRect/>
          </a:stretch>
        </p:blipFill>
        <p:spPr bwMode="auto">
          <a:xfrm>
            <a:off x="4096519" y="532342"/>
            <a:ext cx="792088" cy="2968666"/>
          </a:xfrm>
          <a:prstGeom prst="rect">
            <a:avLst/>
          </a:prstGeom>
          <a:noFill/>
          <a:ln w="9525">
            <a:noFill/>
            <a:miter lim="800000"/>
            <a:headEnd/>
            <a:tailEnd/>
          </a:ln>
        </p:spPr>
      </p:pic>
      <p:sp>
        <p:nvSpPr>
          <p:cNvPr id="104" name="TextBox 103"/>
          <p:cNvSpPr txBox="1"/>
          <p:nvPr/>
        </p:nvSpPr>
        <p:spPr>
          <a:xfrm>
            <a:off x="3981078" y="342761"/>
            <a:ext cx="1008112" cy="215444"/>
          </a:xfrm>
          <a:prstGeom prst="rect">
            <a:avLst/>
          </a:prstGeom>
          <a:noFill/>
        </p:spPr>
        <p:txBody>
          <a:bodyPr wrap="square" rtlCol="0">
            <a:spAutoFit/>
          </a:bodyPr>
          <a:lstStyle/>
          <a:p>
            <a:pPr algn="ctr" defTabSz="914400"/>
            <a:r>
              <a:rPr lang="es-DO" sz="800" b="1" dirty="0" smtClean="0">
                <a:solidFill>
                  <a:prstClr val="black"/>
                </a:solidFill>
              </a:rPr>
              <a:t>Bienes y Servicios</a:t>
            </a:r>
            <a:endParaRPr lang="es-DO" sz="800" b="1" dirty="0">
              <a:solidFill>
                <a:prstClr val="black"/>
              </a:solidFill>
            </a:endParaRPr>
          </a:p>
        </p:txBody>
      </p:sp>
      <p:pic>
        <p:nvPicPr>
          <p:cNvPr id="2059" name="Picture 11"/>
          <p:cNvPicPr>
            <a:picLocks noChangeAspect="1" noChangeArrowheads="1"/>
          </p:cNvPicPr>
          <p:nvPr/>
        </p:nvPicPr>
        <p:blipFill>
          <a:blip r:embed="rId6" cstate="print"/>
          <a:srcRect/>
          <a:stretch>
            <a:fillRect/>
          </a:stretch>
        </p:blipFill>
        <p:spPr bwMode="auto">
          <a:xfrm>
            <a:off x="5796136" y="548680"/>
            <a:ext cx="864096" cy="2236484"/>
          </a:xfrm>
          <a:prstGeom prst="rect">
            <a:avLst/>
          </a:prstGeom>
          <a:noFill/>
          <a:ln w="9525">
            <a:noFill/>
            <a:miter lim="800000"/>
            <a:headEnd/>
            <a:tailEnd/>
          </a:ln>
        </p:spPr>
      </p:pic>
      <p:pic>
        <p:nvPicPr>
          <p:cNvPr id="2060" name="Picture 12"/>
          <p:cNvPicPr>
            <a:picLocks noChangeAspect="1" noChangeArrowheads="1"/>
          </p:cNvPicPr>
          <p:nvPr/>
        </p:nvPicPr>
        <p:blipFill>
          <a:blip r:embed="rId7" cstate="print"/>
          <a:srcRect/>
          <a:stretch>
            <a:fillRect/>
          </a:stretch>
        </p:blipFill>
        <p:spPr bwMode="auto">
          <a:xfrm>
            <a:off x="7607640" y="3861048"/>
            <a:ext cx="816090" cy="1296144"/>
          </a:xfrm>
          <a:prstGeom prst="rect">
            <a:avLst/>
          </a:prstGeom>
          <a:noFill/>
          <a:ln w="9525">
            <a:noFill/>
            <a:miter lim="800000"/>
            <a:headEnd/>
            <a:tailEnd/>
          </a:ln>
        </p:spPr>
      </p:pic>
      <p:sp>
        <p:nvSpPr>
          <p:cNvPr id="107" name="Oval 106"/>
          <p:cNvSpPr/>
          <p:nvPr/>
        </p:nvSpPr>
        <p:spPr>
          <a:xfrm>
            <a:off x="1720255" y="548680"/>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1</a:t>
            </a:r>
          </a:p>
        </p:txBody>
      </p:sp>
      <p:sp>
        <p:nvSpPr>
          <p:cNvPr id="108" name="Oval 107"/>
          <p:cNvSpPr/>
          <p:nvPr/>
        </p:nvSpPr>
        <p:spPr>
          <a:xfrm>
            <a:off x="1720255" y="764704"/>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1</a:t>
            </a:r>
          </a:p>
        </p:txBody>
      </p:sp>
      <p:sp>
        <p:nvSpPr>
          <p:cNvPr id="109" name="Oval 108"/>
          <p:cNvSpPr/>
          <p:nvPr/>
        </p:nvSpPr>
        <p:spPr>
          <a:xfrm>
            <a:off x="4912990" y="620688"/>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8</a:t>
            </a:r>
          </a:p>
        </p:txBody>
      </p:sp>
      <p:sp>
        <p:nvSpPr>
          <p:cNvPr id="112" name="Oval 111"/>
          <p:cNvSpPr/>
          <p:nvPr/>
        </p:nvSpPr>
        <p:spPr>
          <a:xfrm>
            <a:off x="1720255" y="1124744"/>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2</a:t>
            </a:r>
          </a:p>
        </p:txBody>
      </p:sp>
      <p:sp>
        <p:nvSpPr>
          <p:cNvPr id="113" name="Oval 112"/>
          <p:cNvSpPr/>
          <p:nvPr/>
        </p:nvSpPr>
        <p:spPr>
          <a:xfrm>
            <a:off x="4912990" y="3140968"/>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8</a:t>
            </a:r>
          </a:p>
        </p:txBody>
      </p:sp>
      <p:sp>
        <p:nvSpPr>
          <p:cNvPr id="114" name="Oval 113"/>
          <p:cNvSpPr/>
          <p:nvPr/>
        </p:nvSpPr>
        <p:spPr>
          <a:xfrm>
            <a:off x="1475655" y="2348880"/>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2</a:t>
            </a:r>
          </a:p>
        </p:txBody>
      </p:sp>
      <p:sp>
        <p:nvSpPr>
          <p:cNvPr id="115" name="Oval 114"/>
          <p:cNvSpPr/>
          <p:nvPr/>
        </p:nvSpPr>
        <p:spPr>
          <a:xfrm>
            <a:off x="1475655" y="2564904"/>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4</a:t>
            </a:r>
          </a:p>
        </p:txBody>
      </p:sp>
      <p:sp>
        <p:nvSpPr>
          <p:cNvPr id="116" name="Oval 115"/>
          <p:cNvSpPr/>
          <p:nvPr/>
        </p:nvSpPr>
        <p:spPr>
          <a:xfrm>
            <a:off x="1475655" y="2852936"/>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3</a:t>
            </a:r>
          </a:p>
        </p:txBody>
      </p:sp>
      <p:sp>
        <p:nvSpPr>
          <p:cNvPr id="117" name="Oval 116"/>
          <p:cNvSpPr/>
          <p:nvPr/>
        </p:nvSpPr>
        <p:spPr>
          <a:xfrm>
            <a:off x="1475655" y="3068960"/>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5</a:t>
            </a:r>
          </a:p>
        </p:txBody>
      </p:sp>
      <p:sp>
        <p:nvSpPr>
          <p:cNvPr id="118" name="Oval 117"/>
          <p:cNvSpPr/>
          <p:nvPr/>
        </p:nvSpPr>
        <p:spPr>
          <a:xfrm>
            <a:off x="1475655" y="4005064"/>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5</a:t>
            </a:r>
          </a:p>
        </p:txBody>
      </p:sp>
      <p:sp>
        <p:nvSpPr>
          <p:cNvPr id="120" name="Oval 119"/>
          <p:cNvSpPr/>
          <p:nvPr/>
        </p:nvSpPr>
        <p:spPr>
          <a:xfrm>
            <a:off x="1475655" y="4365104"/>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6</a:t>
            </a:r>
          </a:p>
        </p:txBody>
      </p:sp>
      <p:sp>
        <p:nvSpPr>
          <p:cNvPr id="122" name="Oval 121"/>
          <p:cNvSpPr/>
          <p:nvPr/>
        </p:nvSpPr>
        <p:spPr>
          <a:xfrm>
            <a:off x="1475655" y="4869160"/>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7</a:t>
            </a:r>
          </a:p>
        </p:txBody>
      </p:sp>
      <p:sp>
        <p:nvSpPr>
          <p:cNvPr id="123" name="Oval 122"/>
          <p:cNvSpPr/>
          <p:nvPr/>
        </p:nvSpPr>
        <p:spPr>
          <a:xfrm>
            <a:off x="1475655" y="5733256"/>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6</a:t>
            </a:r>
          </a:p>
        </p:txBody>
      </p:sp>
      <p:pic>
        <p:nvPicPr>
          <p:cNvPr id="2061" name="Picture 13"/>
          <p:cNvPicPr>
            <a:picLocks noChangeAspect="1" noChangeArrowheads="1"/>
          </p:cNvPicPr>
          <p:nvPr/>
        </p:nvPicPr>
        <p:blipFill>
          <a:blip r:embed="rId8" cstate="print"/>
          <a:srcRect/>
          <a:stretch>
            <a:fillRect/>
          </a:stretch>
        </p:blipFill>
        <p:spPr bwMode="auto">
          <a:xfrm>
            <a:off x="1691679" y="3861048"/>
            <a:ext cx="864096" cy="2083996"/>
          </a:xfrm>
          <a:prstGeom prst="rect">
            <a:avLst/>
          </a:prstGeom>
          <a:noFill/>
          <a:ln w="9525">
            <a:noFill/>
            <a:miter lim="800000"/>
            <a:headEnd/>
            <a:tailEnd/>
          </a:ln>
        </p:spPr>
      </p:pic>
      <p:sp>
        <p:nvSpPr>
          <p:cNvPr id="124" name="Oval 123"/>
          <p:cNvSpPr/>
          <p:nvPr/>
        </p:nvSpPr>
        <p:spPr>
          <a:xfrm>
            <a:off x="1475655" y="5301208"/>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8</a:t>
            </a:r>
          </a:p>
        </p:txBody>
      </p:sp>
      <p:sp>
        <p:nvSpPr>
          <p:cNvPr id="125" name="Oval 124"/>
          <p:cNvSpPr/>
          <p:nvPr/>
        </p:nvSpPr>
        <p:spPr>
          <a:xfrm>
            <a:off x="3736479" y="3212976"/>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7</a:t>
            </a:r>
          </a:p>
        </p:txBody>
      </p:sp>
      <p:sp>
        <p:nvSpPr>
          <p:cNvPr id="126" name="Oval 125"/>
          <p:cNvSpPr/>
          <p:nvPr/>
        </p:nvSpPr>
        <p:spPr>
          <a:xfrm>
            <a:off x="3736479" y="3429000"/>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6</a:t>
            </a:r>
          </a:p>
        </p:txBody>
      </p:sp>
      <p:sp>
        <p:nvSpPr>
          <p:cNvPr id="129" name="Oval 128"/>
          <p:cNvSpPr/>
          <p:nvPr/>
        </p:nvSpPr>
        <p:spPr>
          <a:xfrm>
            <a:off x="4912990" y="2420888"/>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7</a:t>
            </a:r>
          </a:p>
        </p:txBody>
      </p:sp>
      <p:sp>
        <p:nvSpPr>
          <p:cNvPr id="130" name="Oval 129"/>
          <p:cNvSpPr/>
          <p:nvPr/>
        </p:nvSpPr>
        <p:spPr>
          <a:xfrm>
            <a:off x="6732240" y="548680"/>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a:solidFill>
                  <a:prstClr val="white"/>
                </a:solidFill>
              </a:rPr>
              <a:t>9</a:t>
            </a:r>
            <a:endParaRPr lang="es-DO" sz="900" b="1" dirty="0" smtClean="0">
              <a:solidFill>
                <a:prstClr val="white"/>
              </a:solidFill>
            </a:endParaRPr>
          </a:p>
        </p:txBody>
      </p:sp>
      <p:sp>
        <p:nvSpPr>
          <p:cNvPr id="131" name="Oval 130"/>
          <p:cNvSpPr/>
          <p:nvPr/>
        </p:nvSpPr>
        <p:spPr>
          <a:xfrm>
            <a:off x="6732240" y="1052736"/>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9</a:t>
            </a:r>
          </a:p>
        </p:txBody>
      </p:sp>
      <p:sp>
        <p:nvSpPr>
          <p:cNvPr id="132" name="Oval 131"/>
          <p:cNvSpPr/>
          <p:nvPr/>
        </p:nvSpPr>
        <p:spPr>
          <a:xfrm>
            <a:off x="6732240" y="2636912"/>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9</a:t>
            </a:r>
          </a:p>
        </p:txBody>
      </p:sp>
      <p:sp>
        <p:nvSpPr>
          <p:cNvPr id="133" name="Oval 132"/>
          <p:cNvSpPr/>
          <p:nvPr/>
        </p:nvSpPr>
        <p:spPr>
          <a:xfrm>
            <a:off x="6948264" y="263691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a:solidFill>
                  <a:prstClr val="white"/>
                </a:solidFill>
              </a:rPr>
              <a:t>9</a:t>
            </a:r>
            <a:endParaRPr lang="es-DO" sz="900" b="1" dirty="0" smtClean="0">
              <a:solidFill>
                <a:prstClr val="white"/>
              </a:solidFill>
            </a:endParaRPr>
          </a:p>
        </p:txBody>
      </p:sp>
      <p:sp>
        <p:nvSpPr>
          <p:cNvPr id="135" name="Oval 134"/>
          <p:cNvSpPr/>
          <p:nvPr/>
        </p:nvSpPr>
        <p:spPr>
          <a:xfrm>
            <a:off x="8471736" y="3933056"/>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s-DO" sz="900" b="1" dirty="0" smtClean="0">
              <a:solidFill>
                <a:prstClr val="white"/>
              </a:solidFill>
            </a:endParaRPr>
          </a:p>
        </p:txBody>
      </p:sp>
      <p:sp>
        <p:nvSpPr>
          <p:cNvPr id="136" name="Rectangle 135"/>
          <p:cNvSpPr/>
          <p:nvPr/>
        </p:nvSpPr>
        <p:spPr>
          <a:xfrm>
            <a:off x="8327720" y="3933056"/>
            <a:ext cx="444746" cy="230832"/>
          </a:xfrm>
          <a:prstGeom prst="rect">
            <a:avLst/>
          </a:prstGeom>
        </p:spPr>
        <p:txBody>
          <a:bodyPr wrap="square">
            <a:spAutoFit/>
          </a:bodyPr>
          <a:lstStyle/>
          <a:p>
            <a:pPr algn="ctr" defTabSz="914400"/>
            <a:r>
              <a:rPr lang="es-DO"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p>
        </p:txBody>
      </p:sp>
      <p:sp>
        <p:nvSpPr>
          <p:cNvPr id="137" name="Oval 136"/>
          <p:cNvSpPr/>
          <p:nvPr/>
        </p:nvSpPr>
        <p:spPr>
          <a:xfrm>
            <a:off x="8471736" y="4365104"/>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s-DO" sz="900" b="1" dirty="0" smtClean="0">
              <a:solidFill>
                <a:prstClr val="white"/>
              </a:solidFill>
            </a:endParaRPr>
          </a:p>
        </p:txBody>
      </p:sp>
      <p:sp>
        <p:nvSpPr>
          <p:cNvPr id="138" name="Rectangle 137"/>
          <p:cNvSpPr/>
          <p:nvPr/>
        </p:nvSpPr>
        <p:spPr>
          <a:xfrm>
            <a:off x="8327720" y="4365104"/>
            <a:ext cx="444746" cy="230832"/>
          </a:xfrm>
          <a:prstGeom prst="rect">
            <a:avLst/>
          </a:prstGeom>
        </p:spPr>
        <p:txBody>
          <a:bodyPr wrap="square">
            <a:spAutoFit/>
          </a:bodyPr>
          <a:lstStyle/>
          <a:p>
            <a:pPr algn="ctr" defTabSz="914400"/>
            <a:r>
              <a:rPr lang="es-DO"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p>
        </p:txBody>
      </p:sp>
      <p:sp>
        <p:nvSpPr>
          <p:cNvPr id="139" name="Oval 138"/>
          <p:cNvSpPr/>
          <p:nvPr/>
        </p:nvSpPr>
        <p:spPr>
          <a:xfrm>
            <a:off x="8471736" y="4869160"/>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s-DO" sz="900" b="1" dirty="0" smtClean="0">
              <a:solidFill>
                <a:prstClr val="white"/>
              </a:solidFill>
            </a:endParaRPr>
          </a:p>
        </p:txBody>
      </p:sp>
      <p:sp>
        <p:nvSpPr>
          <p:cNvPr id="140" name="Rectangle 139"/>
          <p:cNvSpPr/>
          <p:nvPr/>
        </p:nvSpPr>
        <p:spPr>
          <a:xfrm>
            <a:off x="8327720" y="4869160"/>
            <a:ext cx="444746" cy="230832"/>
          </a:xfrm>
          <a:prstGeom prst="rect">
            <a:avLst/>
          </a:prstGeom>
        </p:spPr>
        <p:txBody>
          <a:bodyPr wrap="square">
            <a:spAutoFit/>
          </a:bodyPr>
          <a:lstStyle/>
          <a:p>
            <a:pPr algn="ctr" defTabSz="914400"/>
            <a:r>
              <a:rPr lang="es-DO"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p>
        </p:txBody>
      </p:sp>
      <p:sp>
        <p:nvSpPr>
          <p:cNvPr id="78" name="Oval 77"/>
          <p:cNvSpPr/>
          <p:nvPr/>
        </p:nvSpPr>
        <p:spPr>
          <a:xfrm>
            <a:off x="1720255" y="1340768"/>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3</a:t>
            </a:r>
          </a:p>
        </p:txBody>
      </p:sp>
      <p:sp>
        <p:nvSpPr>
          <p:cNvPr id="79" name="Rectangle 78"/>
          <p:cNvSpPr/>
          <p:nvPr/>
        </p:nvSpPr>
        <p:spPr>
          <a:xfrm rot="5400000" flipH="1">
            <a:off x="7933515" y="4414252"/>
            <a:ext cx="45719" cy="201622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81" name="Rectangle 80"/>
          <p:cNvSpPr/>
          <p:nvPr/>
        </p:nvSpPr>
        <p:spPr>
          <a:xfrm>
            <a:off x="6946132" y="5460082"/>
            <a:ext cx="360040" cy="13532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82" name="Rectangle 81"/>
          <p:cNvSpPr/>
          <p:nvPr/>
        </p:nvSpPr>
        <p:spPr>
          <a:xfrm rot="16200000">
            <a:off x="6431602" y="5952063"/>
            <a:ext cx="1353294" cy="369332"/>
          </a:xfrm>
          <a:prstGeom prst="rect">
            <a:avLst/>
          </a:prstGeom>
          <a:noFill/>
        </p:spPr>
        <p:txBody>
          <a:bodyPr wrap="square" lIns="91440" tIns="45720" rIns="91440" bIns="45720">
            <a:spAutoFit/>
          </a:bodyPr>
          <a:lstStyle/>
          <a:p>
            <a:pPr algn="ctr" defTabSz="914400"/>
            <a:r>
              <a:rPr lang="en-US" b="1" dirty="0" smtClean="0">
                <a:ln w="1905"/>
                <a:solidFill>
                  <a:prstClr val="black"/>
                </a:solidFill>
                <a:effectLst>
                  <a:innerShdw blurRad="69850" dist="43180" dir="5400000">
                    <a:srgbClr val="000000">
                      <a:alpha val="65000"/>
                    </a:srgbClr>
                  </a:innerShdw>
                </a:effectLst>
              </a:rPr>
              <a:t>DIGECOG</a:t>
            </a:r>
            <a:endParaRPr lang="en-US" b="1" dirty="0">
              <a:ln w="1905"/>
              <a:solidFill>
                <a:prstClr val="black"/>
              </a:solidFill>
              <a:effectLst>
                <a:innerShdw blurRad="69850" dist="43180" dir="5400000">
                  <a:srgbClr val="000000">
                    <a:alpha val="65000"/>
                  </a:srgbClr>
                </a:innerShdw>
              </a:effectLst>
            </a:endParaRPr>
          </a:p>
        </p:txBody>
      </p:sp>
      <p:sp>
        <p:nvSpPr>
          <p:cNvPr id="84" name="Rectangle 83"/>
          <p:cNvSpPr/>
          <p:nvPr/>
        </p:nvSpPr>
        <p:spPr>
          <a:xfrm>
            <a:off x="8375726" y="5589240"/>
            <a:ext cx="444746" cy="230832"/>
          </a:xfrm>
          <a:prstGeom prst="rect">
            <a:avLst/>
          </a:prstGeom>
        </p:spPr>
        <p:txBody>
          <a:bodyPr wrap="square">
            <a:spAutoFit/>
          </a:bodyPr>
          <a:lstStyle/>
          <a:p>
            <a:pPr algn="ctr" defTabSz="914400"/>
            <a:r>
              <a:rPr lang="es-DO"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p>
        </p:txBody>
      </p:sp>
      <p:sp>
        <p:nvSpPr>
          <p:cNvPr id="10" name="Rectangle 9"/>
          <p:cNvSpPr/>
          <p:nvPr/>
        </p:nvSpPr>
        <p:spPr>
          <a:xfrm>
            <a:off x="7607640" y="5862464"/>
            <a:ext cx="816090" cy="302840"/>
          </a:xfrm>
          <a:prstGeom prst="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11" name="TextBox 10"/>
          <p:cNvSpPr txBox="1"/>
          <p:nvPr/>
        </p:nvSpPr>
        <p:spPr>
          <a:xfrm>
            <a:off x="7463624" y="5826750"/>
            <a:ext cx="1135336" cy="338554"/>
          </a:xfrm>
          <a:prstGeom prst="rect">
            <a:avLst/>
          </a:prstGeom>
          <a:noFill/>
        </p:spPr>
        <p:txBody>
          <a:bodyPr wrap="square" rtlCol="0">
            <a:spAutoFit/>
          </a:bodyPr>
          <a:lstStyle/>
          <a:p>
            <a:pPr algn="ctr" defTabSz="914400"/>
            <a:r>
              <a:rPr lang="es-DO" sz="800" dirty="0" smtClean="0">
                <a:solidFill>
                  <a:prstClr val="black"/>
                </a:solidFill>
              </a:rPr>
              <a:t>Registro de cuenta bancaria en SIGEF</a:t>
            </a:r>
            <a:endParaRPr lang="es-DO" sz="800" dirty="0">
              <a:solidFill>
                <a:prstClr val="black"/>
              </a:solidFill>
            </a:endParaRPr>
          </a:p>
        </p:txBody>
      </p:sp>
      <p:cxnSp>
        <p:nvCxnSpPr>
          <p:cNvPr id="87" name="Shape 63"/>
          <p:cNvCxnSpPr>
            <a:stCxn id="2060" idx="2"/>
            <a:endCxn id="11" idx="0"/>
          </p:cNvCxnSpPr>
          <p:nvPr/>
        </p:nvCxnSpPr>
        <p:spPr>
          <a:xfrm rot="16200000" flipH="1">
            <a:off x="7688709" y="5484167"/>
            <a:ext cx="669558" cy="15607"/>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
        <p:nvSpPr>
          <p:cNvPr id="95" name="Oval 94"/>
          <p:cNvSpPr/>
          <p:nvPr/>
        </p:nvSpPr>
        <p:spPr>
          <a:xfrm>
            <a:off x="8517401" y="5769260"/>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s-DO" sz="900" b="1" dirty="0" smtClean="0">
              <a:solidFill>
                <a:prstClr val="white"/>
              </a:solidFill>
            </a:endParaRPr>
          </a:p>
        </p:txBody>
      </p:sp>
      <p:sp>
        <p:nvSpPr>
          <p:cNvPr id="96" name="Rectangle 95"/>
          <p:cNvSpPr/>
          <p:nvPr/>
        </p:nvSpPr>
        <p:spPr>
          <a:xfrm>
            <a:off x="8373385" y="5769260"/>
            <a:ext cx="444746" cy="230832"/>
          </a:xfrm>
          <a:prstGeom prst="rect">
            <a:avLst/>
          </a:prstGeom>
        </p:spPr>
        <p:txBody>
          <a:bodyPr wrap="square">
            <a:spAutoFit/>
          </a:bodyPr>
          <a:lstStyle/>
          <a:p>
            <a:pPr algn="ctr" defTabSz="914400"/>
            <a:r>
              <a:rPr lang="es-DO"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13</a:t>
            </a:r>
          </a:p>
        </p:txBody>
      </p:sp>
      <p:sp>
        <p:nvSpPr>
          <p:cNvPr id="34" name="TextBox 33"/>
          <p:cNvSpPr txBox="1"/>
          <p:nvPr/>
        </p:nvSpPr>
        <p:spPr>
          <a:xfrm rot="16200000">
            <a:off x="-1121554" y="3294011"/>
            <a:ext cx="266438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defTabSz="914400"/>
            <a:r>
              <a:rPr lang="es-DO" b="1" dirty="0" smtClean="0">
                <a:solidFill>
                  <a:prstClr val="white"/>
                </a:solidFill>
              </a:rPr>
              <a:t>REGISTRO DE CONTRATOS</a:t>
            </a:r>
            <a:endParaRPr lang="es-DO" b="1" dirty="0">
              <a:solidFill>
                <a:prstClr val="white"/>
              </a:solidFill>
            </a:endParaRPr>
          </a:p>
        </p:txBody>
      </p:sp>
    </p:spTree>
    <p:extLst>
      <p:ext uri="{BB962C8B-B14F-4D97-AF65-F5344CB8AC3E}">
        <p14:creationId xmlns:p14="http://schemas.microsoft.com/office/powerpoint/2010/main" val="620946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552897" y="6137594"/>
            <a:ext cx="8158086" cy="53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cxnSp>
        <p:nvCxnSpPr>
          <p:cNvPr id="56" name="Straight Connector 55"/>
          <p:cNvCxnSpPr>
            <a:stCxn id="26" idx="0"/>
          </p:cNvCxnSpPr>
          <p:nvPr/>
        </p:nvCxnSpPr>
        <p:spPr>
          <a:xfrm flipH="1">
            <a:off x="8964488" y="169590"/>
            <a:ext cx="2" cy="6669360"/>
          </a:xfrm>
          <a:prstGeom prst="line">
            <a:avLst/>
          </a:prstGeom>
        </p:spPr>
        <p:style>
          <a:lnRef idx="2">
            <a:schemeClr val="dk1"/>
          </a:lnRef>
          <a:fillRef idx="0">
            <a:schemeClr val="dk1"/>
          </a:fillRef>
          <a:effectRef idx="1">
            <a:schemeClr val="dk1"/>
          </a:effectRef>
          <a:fontRef idx="minor">
            <a:schemeClr val="tx1"/>
          </a:fontRef>
        </p:style>
      </p:cxnSp>
      <p:grpSp>
        <p:nvGrpSpPr>
          <p:cNvPr id="3" name="Group 29"/>
          <p:cNvGrpSpPr/>
          <p:nvPr/>
        </p:nvGrpSpPr>
        <p:grpSpPr>
          <a:xfrm>
            <a:off x="516847" y="1149033"/>
            <a:ext cx="298483" cy="1055830"/>
            <a:chOff x="251288" y="1151241"/>
            <a:chExt cx="298483" cy="1151815"/>
          </a:xfrm>
        </p:grpSpPr>
        <p:sp>
          <p:nvSpPr>
            <p:cNvPr id="12" name="Rectangle 11"/>
            <p:cNvSpPr/>
            <p:nvPr/>
          </p:nvSpPr>
          <p:spPr>
            <a:xfrm>
              <a:off x="251288" y="1191163"/>
              <a:ext cx="288032" cy="1111893"/>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s-DO">
                <a:solidFill>
                  <a:prstClr val="white"/>
                </a:solidFill>
              </a:endParaRPr>
            </a:p>
          </p:txBody>
        </p:sp>
        <p:sp>
          <p:nvSpPr>
            <p:cNvPr id="15" name="Rectangle 14"/>
            <p:cNvSpPr/>
            <p:nvPr/>
          </p:nvSpPr>
          <p:spPr>
            <a:xfrm rot="16200000">
              <a:off x="-164636" y="1588649"/>
              <a:ext cx="1151815" cy="276999"/>
            </a:xfrm>
            <a:prstGeom prst="rect">
              <a:avLst/>
            </a:prstGeom>
            <a:noFill/>
          </p:spPr>
          <p:txBody>
            <a:bodyPr wrap="square" lIns="91440" tIns="45720" rIns="91440" bIns="45720">
              <a:spAutoFit/>
            </a:bodyPr>
            <a:lstStyle/>
            <a:p>
              <a:pPr algn="ctr" defTabSz="914400"/>
              <a:r>
                <a:rPr lang="en-US" sz="1200" b="1" dirty="0" smtClean="0">
                  <a:ln w="1905"/>
                  <a:solidFill>
                    <a:prstClr val="black"/>
                  </a:solidFill>
                  <a:effectLst>
                    <a:innerShdw blurRad="69850" dist="43180" dir="5400000">
                      <a:srgbClr val="000000">
                        <a:alpha val="65000"/>
                      </a:srgbClr>
                    </a:innerShdw>
                  </a:effectLst>
                </a:rPr>
                <a:t>MINERD</a:t>
              </a:r>
              <a:endParaRPr lang="en-US" sz="1200" b="1" dirty="0">
                <a:ln w="1905"/>
                <a:solidFill>
                  <a:prstClr val="black"/>
                </a:solidFill>
                <a:effectLst>
                  <a:innerShdw blurRad="69850" dist="43180" dir="5400000">
                    <a:srgbClr val="000000">
                      <a:alpha val="65000"/>
                    </a:srgbClr>
                  </a:innerShdw>
                </a:effectLst>
              </a:endParaRPr>
            </a:p>
          </p:txBody>
        </p:sp>
      </p:grpSp>
      <p:grpSp>
        <p:nvGrpSpPr>
          <p:cNvPr id="5" name="Group 30"/>
          <p:cNvGrpSpPr/>
          <p:nvPr/>
        </p:nvGrpSpPr>
        <p:grpSpPr>
          <a:xfrm>
            <a:off x="517079" y="1988840"/>
            <a:ext cx="298480" cy="1944216"/>
            <a:chOff x="251521" y="-633249"/>
            <a:chExt cx="298480" cy="2413508"/>
          </a:xfrm>
        </p:grpSpPr>
        <p:sp>
          <p:nvSpPr>
            <p:cNvPr id="32" name="Rectangle 31"/>
            <p:cNvSpPr/>
            <p:nvPr/>
          </p:nvSpPr>
          <p:spPr>
            <a:xfrm>
              <a:off x="251521" y="-365081"/>
              <a:ext cx="288032" cy="18771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sz="1400">
                <a:solidFill>
                  <a:prstClr val="white"/>
                </a:solidFill>
              </a:endParaRPr>
            </a:p>
          </p:txBody>
        </p:sp>
        <p:sp>
          <p:nvSpPr>
            <p:cNvPr id="33" name="Rectangle 32"/>
            <p:cNvSpPr/>
            <p:nvPr/>
          </p:nvSpPr>
          <p:spPr>
            <a:xfrm rot="16200000">
              <a:off x="-795252" y="435005"/>
              <a:ext cx="2413508" cy="276999"/>
            </a:xfrm>
            <a:prstGeom prst="rect">
              <a:avLst/>
            </a:prstGeom>
            <a:noFill/>
          </p:spPr>
          <p:txBody>
            <a:bodyPr wrap="square" lIns="91440" tIns="45720" rIns="91440" bIns="45720">
              <a:spAutoFit/>
            </a:bodyPr>
            <a:lstStyle/>
            <a:p>
              <a:pPr algn="ctr" defTabSz="914400"/>
              <a:r>
                <a:rPr lang="en-US" sz="1200" b="1" dirty="0" smtClean="0">
                  <a:ln w="1905"/>
                  <a:solidFill>
                    <a:prstClr val="black"/>
                  </a:solidFill>
                  <a:effectLst>
                    <a:innerShdw blurRad="69850" dist="43180" dir="5400000">
                      <a:srgbClr val="000000">
                        <a:alpha val="65000"/>
                      </a:srgbClr>
                    </a:innerShdw>
                  </a:effectLst>
                </a:rPr>
                <a:t>MOPC-OISOE</a:t>
              </a:r>
              <a:endParaRPr lang="en-US" sz="1200" b="1" dirty="0">
                <a:ln w="1905"/>
                <a:solidFill>
                  <a:prstClr val="black"/>
                </a:solidFill>
                <a:effectLst>
                  <a:innerShdw blurRad="69850" dist="43180" dir="5400000">
                    <a:srgbClr val="000000">
                      <a:alpha val="65000"/>
                    </a:srgbClr>
                  </a:innerShdw>
                </a:effectLst>
              </a:endParaRPr>
            </a:p>
          </p:txBody>
        </p:sp>
      </p:grpSp>
      <p:grpSp>
        <p:nvGrpSpPr>
          <p:cNvPr id="6" name="Group 33"/>
          <p:cNvGrpSpPr/>
          <p:nvPr/>
        </p:nvGrpSpPr>
        <p:grpSpPr>
          <a:xfrm>
            <a:off x="506627" y="3726556"/>
            <a:ext cx="298484" cy="1214612"/>
            <a:chOff x="241069" y="-1115830"/>
            <a:chExt cx="298484" cy="1561642"/>
          </a:xfrm>
        </p:grpSpPr>
        <p:sp>
          <p:nvSpPr>
            <p:cNvPr id="35" name="Rectangle 34"/>
            <p:cNvSpPr/>
            <p:nvPr/>
          </p:nvSpPr>
          <p:spPr>
            <a:xfrm>
              <a:off x="251521" y="-1115830"/>
              <a:ext cx="288032" cy="156164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sz="1400">
                <a:solidFill>
                  <a:prstClr val="white"/>
                </a:solidFill>
              </a:endParaRPr>
            </a:p>
          </p:txBody>
        </p:sp>
        <p:sp>
          <p:nvSpPr>
            <p:cNvPr id="36" name="Rectangle 35"/>
            <p:cNvSpPr/>
            <p:nvPr/>
          </p:nvSpPr>
          <p:spPr>
            <a:xfrm rot="16200000">
              <a:off x="-314796" y="-479634"/>
              <a:ext cx="1388729" cy="276999"/>
            </a:xfrm>
            <a:prstGeom prst="rect">
              <a:avLst/>
            </a:prstGeom>
            <a:noFill/>
          </p:spPr>
          <p:txBody>
            <a:bodyPr wrap="square" lIns="91440" tIns="45720" rIns="91440" bIns="45720">
              <a:spAutoFit/>
            </a:bodyPr>
            <a:lstStyle/>
            <a:p>
              <a:pPr algn="ctr" defTabSz="914400"/>
              <a:r>
                <a:rPr lang="en-US" sz="1200" b="1" dirty="0" smtClean="0">
                  <a:ln w="1905"/>
                  <a:solidFill>
                    <a:prstClr val="black"/>
                  </a:solidFill>
                  <a:effectLst>
                    <a:innerShdw blurRad="69850" dist="43180" dir="5400000">
                      <a:srgbClr val="000000">
                        <a:alpha val="65000"/>
                      </a:srgbClr>
                    </a:innerShdw>
                  </a:effectLst>
                </a:rPr>
                <a:t>CGR</a:t>
              </a:r>
              <a:endParaRPr lang="en-US" sz="1200" b="1" dirty="0">
                <a:ln w="1905"/>
                <a:solidFill>
                  <a:prstClr val="black"/>
                </a:solidFill>
                <a:effectLst>
                  <a:innerShdw blurRad="69850" dist="43180" dir="5400000">
                    <a:srgbClr val="000000">
                      <a:alpha val="65000"/>
                    </a:srgbClr>
                  </a:innerShdw>
                </a:effectLst>
              </a:endParaRPr>
            </a:p>
          </p:txBody>
        </p:sp>
      </p:grpSp>
      <p:cxnSp>
        <p:nvCxnSpPr>
          <p:cNvPr id="38" name="Straight Connector 37"/>
          <p:cNvCxnSpPr/>
          <p:nvPr/>
        </p:nvCxnSpPr>
        <p:spPr>
          <a:xfrm>
            <a:off x="511007" y="3726556"/>
            <a:ext cx="8453481"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648485" y="6838950"/>
            <a:ext cx="8326222" cy="125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483768" y="260648"/>
            <a:ext cx="0" cy="6597352"/>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4427984" y="210009"/>
            <a:ext cx="0" cy="6597352"/>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a:off x="6588224" y="260648"/>
            <a:ext cx="0" cy="6597352"/>
          </a:xfrm>
          <a:prstGeom prst="line">
            <a:avLst/>
          </a:prstGeom>
        </p:spPr>
        <p:style>
          <a:lnRef idx="2">
            <a:schemeClr val="dk1"/>
          </a:lnRef>
          <a:fillRef idx="0">
            <a:schemeClr val="dk1"/>
          </a:fillRef>
          <a:effectRef idx="1">
            <a:schemeClr val="dk1"/>
          </a:effectRef>
          <a:fontRef idx="minor">
            <a:schemeClr val="tx1"/>
          </a:fontRef>
        </p:style>
      </p:cxnSp>
      <p:grpSp>
        <p:nvGrpSpPr>
          <p:cNvPr id="7" name="Group 17"/>
          <p:cNvGrpSpPr/>
          <p:nvPr/>
        </p:nvGrpSpPr>
        <p:grpSpPr>
          <a:xfrm>
            <a:off x="2483768" y="-28575"/>
            <a:ext cx="1944216" cy="369332"/>
            <a:chOff x="2771800" y="1215802"/>
            <a:chExt cx="1872208" cy="369332"/>
          </a:xfrm>
        </p:grpSpPr>
        <p:sp>
          <p:nvSpPr>
            <p:cNvPr id="16" name="Rectangle 15"/>
            <p:cNvSpPr/>
            <p:nvPr/>
          </p:nvSpPr>
          <p:spPr>
            <a:xfrm rot="5400000">
              <a:off x="3563888" y="476672"/>
              <a:ext cx="28803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17" name="Rectangle 16"/>
            <p:cNvSpPr/>
            <p:nvPr/>
          </p:nvSpPr>
          <p:spPr>
            <a:xfrm>
              <a:off x="3061614" y="1215802"/>
              <a:ext cx="1278993" cy="369332"/>
            </a:xfrm>
            <a:prstGeom prst="rect">
              <a:avLst/>
            </a:prstGeom>
            <a:noFill/>
          </p:spPr>
          <p:txBody>
            <a:bodyPr wrap="none" lIns="91440" tIns="45720" rIns="91440" bIns="45720">
              <a:spAutoFit/>
            </a:bodyPr>
            <a:lstStyle/>
            <a:p>
              <a:pPr algn="ctr" defTabSz="914400"/>
              <a:r>
                <a:rPr lang="en-US" b="1"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Avance</a:t>
              </a:r>
              <a:r>
                <a:rPr lang="en-US" b="1" dirty="0" smtClean="0">
                  <a:ln w="3175" cmpd="sng">
                    <a:solidFill>
                      <a:srgbClr val="FFFFFF"/>
                    </a:solidFill>
                    <a:prstDash val="solid"/>
                  </a:ln>
                  <a:solidFill>
                    <a:srgbClr val="FFFFFF"/>
                  </a:solidFill>
                  <a:effectLst>
                    <a:outerShdw blurRad="63500" dir="3600000" algn="tl" rotWithShape="0">
                      <a:srgbClr val="000000">
                        <a:alpha val="70000"/>
                      </a:srgbClr>
                    </a:outerShdw>
                  </a:effectLst>
                </a:rPr>
                <a:t> 20%</a:t>
              </a:r>
              <a:endParaRPr lang="en-US" b="1"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 name="Group 24"/>
          <p:cNvGrpSpPr/>
          <p:nvPr/>
        </p:nvGrpSpPr>
        <p:grpSpPr>
          <a:xfrm>
            <a:off x="6588227" y="-17859"/>
            <a:ext cx="2376262" cy="369332"/>
            <a:chOff x="2513566" y="1206277"/>
            <a:chExt cx="2130442" cy="369332"/>
          </a:xfrm>
        </p:grpSpPr>
        <p:sp>
          <p:nvSpPr>
            <p:cNvPr id="26" name="Rectangle 25"/>
            <p:cNvSpPr/>
            <p:nvPr/>
          </p:nvSpPr>
          <p:spPr>
            <a:xfrm rot="5400000">
              <a:off x="3434771" y="328505"/>
              <a:ext cx="288032" cy="213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27" name="Rectangle 26"/>
            <p:cNvSpPr/>
            <p:nvPr/>
          </p:nvSpPr>
          <p:spPr>
            <a:xfrm>
              <a:off x="2530643" y="1206277"/>
              <a:ext cx="2055506" cy="369332"/>
            </a:xfrm>
            <a:prstGeom prst="rect">
              <a:avLst/>
            </a:prstGeom>
            <a:noFill/>
          </p:spPr>
          <p:txBody>
            <a:bodyPr wrap="none" lIns="91440" tIns="45720" rIns="91440" bIns="45720">
              <a:spAutoFit/>
            </a:bodyPr>
            <a:lstStyle/>
            <a:p>
              <a:pPr algn="ctr" defTabSz="914400"/>
              <a:r>
                <a:rPr lang="en-US" b="1"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Cubicación</a:t>
              </a:r>
              <a:r>
                <a:rPr lang="en-US" b="1" dirty="0" smtClean="0">
                  <a:ln w="3175" cmpd="sng">
                    <a:solidFill>
                      <a:srgbClr val="FFFFFF"/>
                    </a:solidFill>
                    <a:prstDash val="solid"/>
                  </a:ln>
                  <a:solidFill>
                    <a:srgbClr val="FFFFFF"/>
                  </a:solidFill>
                  <a:effectLst>
                    <a:outerShdw blurRad="63500" dir="3600000" algn="tl" rotWithShape="0">
                      <a:srgbClr val="000000">
                        <a:alpha val="70000"/>
                      </a:srgbClr>
                    </a:outerShdw>
                  </a:effectLst>
                </a:rPr>
                <a:t>/</a:t>
              </a:r>
              <a:r>
                <a:rPr lang="en-US" b="1"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Recepción</a:t>
              </a:r>
              <a:endParaRPr lang="en-US" b="1"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 name="Group 18"/>
          <p:cNvGrpSpPr/>
          <p:nvPr/>
        </p:nvGrpSpPr>
        <p:grpSpPr>
          <a:xfrm>
            <a:off x="4427986" y="-20781"/>
            <a:ext cx="2160241" cy="369332"/>
            <a:chOff x="2351638" y="1215802"/>
            <a:chExt cx="2100816" cy="369332"/>
          </a:xfrm>
        </p:grpSpPr>
        <p:sp>
          <p:nvSpPr>
            <p:cNvPr id="20" name="Rectangle 19"/>
            <p:cNvSpPr/>
            <p:nvPr/>
          </p:nvSpPr>
          <p:spPr>
            <a:xfrm rot="5400000">
              <a:off x="3258030" y="362367"/>
              <a:ext cx="288032" cy="2100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21" name="Rectangle 20"/>
            <p:cNvSpPr/>
            <p:nvPr/>
          </p:nvSpPr>
          <p:spPr>
            <a:xfrm>
              <a:off x="2969521" y="1215802"/>
              <a:ext cx="1297509" cy="369332"/>
            </a:xfrm>
            <a:prstGeom prst="rect">
              <a:avLst/>
            </a:prstGeom>
            <a:noFill/>
          </p:spPr>
          <p:txBody>
            <a:bodyPr wrap="none" lIns="91440" tIns="45720" rIns="91440" bIns="45720">
              <a:spAutoFit/>
            </a:bodyPr>
            <a:lstStyle/>
            <a:p>
              <a:pPr algn="ctr" defTabSz="914400"/>
              <a:r>
                <a:rPr lang="en-US" b="1"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Libramiento</a:t>
              </a:r>
              <a:endParaRPr lang="en-US" b="1"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8" name="Rectangle 77"/>
          <p:cNvSpPr/>
          <p:nvPr/>
        </p:nvSpPr>
        <p:spPr>
          <a:xfrm>
            <a:off x="517079" y="4941168"/>
            <a:ext cx="288032" cy="7920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cxnSp>
        <p:nvCxnSpPr>
          <p:cNvPr id="80" name="Straight Connector 79"/>
          <p:cNvCxnSpPr/>
          <p:nvPr/>
        </p:nvCxnSpPr>
        <p:spPr>
          <a:xfrm>
            <a:off x="511007" y="2204864"/>
            <a:ext cx="846370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2435002" y="1181894"/>
            <a:ext cx="1008112" cy="400110"/>
          </a:xfrm>
          <a:prstGeom prst="rect">
            <a:avLst/>
          </a:prstGeom>
          <a:noFill/>
        </p:spPr>
        <p:txBody>
          <a:bodyPr wrap="square" rtlCol="0">
            <a:spAutoFit/>
          </a:bodyPr>
          <a:lstStyle/>
          <a:p>
            <a:pPr algn="ctr" defTabSz="914400"/>
            <a:r>
              <a:rPr lang="es-DO" sz="1000" b="1" dirty="0" smtClean="0">
                <a:solidFill>
                  <a:prstClr val="black"/>
                </a:solidFill>
              </a:rPr>
              <a:t>Obras /Bienes y Servicios</a:t>
            </a:r>
            <a:endParaRPr lang="es-DO" sz="1000" b="1" dirty="0">
              <a:solidFill>
                <a:prstClr val="black"/>
              </a:solidFill>
            </a:endParaRPr>
          </a:p>
        </p:txBody>
      </p:sp>
      <p:pic>
        <p:nvPicPr>
          <p:cNvPr id="1028" name="Picture 4"/>
          <p:cNvPicPr>
            <a:picLocks noChangeAspect="1" noChangeArrowheads="1"/>
          </p:cNvPicPr>
          <p:nvPr/>
        </p:nvPicPr>
        <p:blipFill>
          <a:blip r:embed="rId3" cstate="print"/>
          <a:srcRect/>
          <a:stretch>
            <a:fillRect/>
          </a:stretch>
        </p:blipFill>
        <p:spPr bwMode="auto">
          <a:xfrm>
            <a:off x="6939738" y="1306860"/>
            <a:ext cx="872764" cy="792088"/>
          </a:xfrm>
          <a:prstGeom prst="rect">
            <a:avLst/>
          </a:prstGeom>
          <a:noFill/>
          <a:ln w="9525">
            <a:noFill/>
            <a:miter lim="800000"/>
            <a:headEnd/>
            <a:tailEnd/>
          </a:ln>
        </p:spPr>
      </p:pic>
      <p:graphicFrame>
        <p:nvGraphicFramePr>
          <p:cNvPr id="1026" name="Object 2"/>
          <p:cNvGraphicFramePr>
            <a:graphicFrameLocks noChangeAspect="1"/>
          </p:cNvGraphicFramePr>
          <p:nvPr>
            <p:extLst>
              <p:ext uri="{D42A27DB-BD31-4B8C-83A1-F6EECF244321}">
                <p14:modId xmlns:p14="http://schemas.microsoft.com/office/powerpoint/2010/main" val="30607496"/>
              </p:ext>
            </p:extLst>
          </p:nvPr>
        </p:nvGraphicFramePr>
        <p:xfrm>
          <a:off x="3026768" y="1531087"/>
          <a:ext cx="931863" cy="373063"/>
        </p:xfrm>
        <a:graphic>
          <a:graphicData uri="http://schemas.openxmlformats.org/presentationml/2006/ole">
            <mc:AlternateContent xmlns:mc="http://schemas.openxmlformats.org/markup-compatibility/2006">
              <mc:Choice xmlns:v="urn:schemas-microsoft-com:vml" Requires="v">
                <p:oleObj spid="_x0000_s7191" name="Visio" r:id="rId4" imgW="931555" imgH="373542" progId="Visio.Drawing.11">
                  <p:link updateAutomatic="1"/>
                </p:oleObj>
              </mc:Choice>
              <mc:Fallback>
                <p:oleObj name="Visio" r:id="rId4" imgW="931555" imgH="373542" progId="Visio.Drawing.11">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768" y="1531087"/>
                        <a:ext cx="931863"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 name="Oval 95"/>
          <p:cNvSpPr/>
          <p:nvPr/>
        </p:nvSpPr>
        <p:spPr>
          <a:xfrm>
            <a:off x="4030266" y="1541220"/>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1</a:t>
            </a:r>
          </a:p>
        </p:txBody>
      </p:sp>
      <p:sp>
        <p:nvSpPr>
          <p:cNvPr id="97" name="Oval 96"/>
          <p:cNvSpPr/>
          <p:nvPr/>
        </p:nvSpPr>
        <p:spPr>
          <a:xfrm>
            <a:off x="4030266" y="1757244"/>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1</a:t>
            </a:r>
          </a:p>
        </p:txBody>
      </p:sp>
      <p:sp>
        <p:nvSpPr>
          <p:cNvPr id="106" name="Rectangle 105"/>
          <p:cNvSpPr/>
          <p:nvPr/>
        </p:nvSpPr>
        <p:spPr>
          <a:xfrm rot="16200000">
            <a:off x="-58000" y="5198712"/>
            <a:ext cx="1368152" cy="276999"/>
          </a:xfrm>
          <a:prstGeom prst="rect">
            <a:avLst/>
          </a:prstGeom>
          <a:noFill/>
        </p:spPr>
        <p:txBody>
          <a:bodyPr wrap="square" lIns="91440" tIns="45720" rIns="91440" bIns="45720">
            <a:spAutoFit/>
          </a:bodyPr>
          <a:lstStyle/>
          <a:p>
            <a:pPr algn="ctr" defTabSz="914400"/>
            <a:r>
              <a:rPr lang="en-US" sz="1200" b="1" dirty="0" smtClean="0">
                <a:ln w="1905"/>
                <a:solidFill>
                  <a:prstClr val="black"/>
                </a:solidFill>
                <a:effectLst>
                  <a:innerShdw blurRad="69850" dist="43180" dir="5400000">
                    <a:srgbClr val="000000">
                      <a:alpha val="65000"/>
                    </a:srgbClr>
                  </a:innerShdw>
                </a:effectLst>
              </a:rPr>
              <a:t>TESORERÍA</a:t>
            </a:r>
            <a:endParaRPr lang="en-US" sz="1200" b="1" dirty="0">
              <a:ln w="1905"/>
              <a:solidFill>
                <a:prstClr val="black"/>
              </a:solidFill>
              <a:effectLst>
                <a:innerShdw blurRad="69850" dist="43180" dir="5400000">
                  <a:srgbClr val="000000">
                    <a:alpha val="65000"/>
                  </a:srgbClr>
                </a:innerShdw>
              </a:effectLst>
            </a:endParaRPr>
          </a:p>
        </p:txBody>
      </p:sp>
      <p:cxnSp>
        <p:nvCxnSpPr>
          <p:cNvPr id="119" name="Straight Connector 118"/>
          <p:cNvCxnSpPr/>
          <p:nvPr/>
        </p:nvCxnSpPr>
        <p:spPr>
          <a:xfrm>
            <a:off x="495191" y="4941168"/>
            <a:ext cx="8489041" cy="0"/>
          </a:xfrm>
          <a:prstGeom prst="line">
            <a:avLst/>
          </a:prstGeom>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a:off x="495191" y="5733256"/>
            <a:ext cx="8478822" cy="0"/>
          </a:xfrm>
          <a:prstGeom prst="line">
            <a:avLst/>
          </a:prstGeom>
        </p:spPr>
        <p:style>
          <a:lnRef idx="2">
            <a:schemeClr val="dk1"/>
          </a:lnRef>
          <a:fillRef idx="0">
            <a:schemeClr val="dk1"/>
          </a:fillRef>
          <a:effectRef idx="1">
            <a:schemeClr val="dk1"/>
          </a:effectRef>
          <a:fontRef idx="minor">
            <a:schemeClr val="tx1"/>
          </a:fontRef>
        </p:style>
      </p:cxnSp>
      <p:sp>
        <p:nvSpPr>
          <p:cNvPr id="127" name="Rectangle 126"/>
          <p:cNvSpPr/>
          <p:nvPr/>
        </p:nvSpPr>
        <p:spPr>
          <a:xfrm>
            <a:off x="515169" y="5733256"/>
            <a:ext cx="288032" cy="112474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128" name="Rectangle 127"/>
          <p:cNvSpPr/>
          <p:nvPr/>
        </p:nvSpPr>
        <p:spPr>
          <a:xfrm rot="16200000">
            <a:off x="-59910" y="6134816"/>
            <a:ext cx="1368152" cy="276999"/>
          </a:xfrm>
          <a:prstGeom prst="rect">
            <a:avLst/>
          </a:prstGeom>
          <a:noFill/>
        </p:spPr>
        <p:txBody>
          <a:bodyPr wrap="square" lIns="91440" tIns="45720" rIns="91440" bIns="45720">
            <a:spAutoFit/>
          </a:bodyPr>
          <a:lstStyle/>
          <a:p>
            <a:pPr algn="ctr" defTabSz="914400"/>
            <a:r>
              <a:rPr lang="en-US" sz="1200" b="1" dirty="0" smtClean="0">
                <a:ln w="1905"/>
                <a:solidFill>
                  <a:prstClr val="black"/>
                </a:solidFill>
                <a:effectLst>
                  <a:innerShdw blurRad="69850" dist="43180" dir="5400000">
                    <a:srgbClr val="000000">
                      <a:alpha val="65000"/>
                    </a:srgbClr>
                  </a:innerShdw>
                </a:effectLst>
              </a:rPr>
              <a:t>BR</a:t>
            </a:r>
            <a:endParaRPr lang="en-US" sz="1200" b="1" dirty="0">
              <a:ln w="1905"/>
              <a:solidFill>
                <a:prstClr val="black"/>
              </a:solidFill>
              <a:effectLst>
                <a:innerShdw blurRad="69850" dist="43180" dir="5400000">
                  <a:srgbClr val="000000">
                    <a:alpha val="65000"/>
                  </a:srgbClr>
                </a:innerShdw>
              </a:effectLst>
            </a:endParaRPr>
          </a:p>
        </p:txBody>
      </p:sp>
      <p:cxnSp>
        <p:nvCxnSpPr>
          <p:cNvPr id="141" name="Elbow Connector 140"/>
          <p:cNvCxnSpPr>
            <a:stCxn id="1026" idx="0"/>
          </p:cNvCxnSpPr>
          <p:nvPr/>
        </p:nvCxnSpPr>
        <p:spPr>
          <a:xfrm rot="5400000" flipH="1" flipV="1">
            <a:off x="4250793" y="527479"/>
            <a:ext cx="245514" cy="1761703"/>
          </a:xfrm>
          <a:prstGeom prst="bentConnector2">
            <a:avLst/>
          </a:prstGeom>
          <a:ln w="15875">
            <a:tailEnd type="triangle"/>
          </a:ln>
        </p:spPr>
        <p:style>
          <a:lnRef idx="2">
            <a:schemeClr val="dk1"/>
          </a:lnRef>
          <a:fillRef idx="0">
            <a:schemeClr val="dk1"/>
          </a:fillRef>
          <a:effectRef idx="1">
            <a:schemeClr val="dk1"/>
          </a:effectRef>
          <a:fontRef idx="minor">
            <a:schemeClr val="tx1"/>
          </a:fontRef>
        </p:style>
      </p:cxnSp>
      <p:cxnSp>
        <p:nvCxnSpPr>
          <p:cNvPr id="160" name="Elbow Connector 159"/>
          <p:cNvCxnSpPr/>
          <p:nvPr/>
        </p:nvCxnSpPr>
        <p:spPr>
          <a:xfrm rot="10800000">
            <a:off x="6156176" y="1275440"/>
            <a:ext cx="783562" cy="593494"/>
          </a:xfrm>
          <a:prstGeom prst="bentConnector3">
            <a:avLst>
              <a:gd name="adj1" fmla="val 50000"/>
            </a:avLst>
          </a:prstGeom>
          <a:ln w="15875">
            <a:tailEnd type="triangle"/>
          </a:ln>
        </p:spPr>
        <p:style>
          <a:lnRef idx="2">
            <a:schemeClr val="accent6"/>
          </a:lnRef>
          <a:fillRef idx="0">
            <a:schemeClr val="accent6"/>
          </a:fillRef>
          <a:effectRef idx="1">
            <a:schemeClr val="accent6"/>
          </a:effectRef>
          <a:fontRef idx="minor">
            <a:schemeClr val="tx1"/>
          </a:fontRef>
        </p:style>
      </p:cxnSp>
      <p:graphicFrame>
        <p:nvGraphicFramePr>
          <p:cNvPr id="1034" name="Object 10"/>
          <p:cNvGraphicFramePr>
            <a:graphicFrameLocks noChangeAspect="1"/>
          </p:cNvGraphicFramePr>
          <p:nvPr>
            <p:extLst>
              <p:ext uri="{D42A27DB-BD31-4B8C-83A1-F6EECF244321}">
                <p14:modId xmlns:p14="http://schemas.microsoft.com/office/powerpoint/2010/main" val="4258454662"/>
              </p:ext>
            </p:extLst>
          </p:nvPr>
        </p:nvGraphicFramePr>
        <p:xfrm>
          <a:off x="7888609" y="1441357"/>
          <a:ext cx="931863" cy="338137"/>
        </p:xfrm>
        <a:graphic>
          <a:graphicData uri="http://schemas.openxmlformats.org/presentationml/2006/ole">
            <mc:AlternateContent xmlns:mc="http://schemas.openxmlformats.org/markup-compatibility/2006">
              <mc:Choice xmlns:v="urn:schemas-microsoft-com:vml" Requires="v">
                <p:oleObj spid="_x0000_s7192" name="Visio" r:id="rId6" imgW="931555" imgH="337658" progId="Visio.Drawing.11">
                  <p:link updateAutomatic="1"/>
                </p:oleObj>
              </mc:Choice>
              <mc:Fallback>
                <p:oleObj name="Visio" r:id="rId6" imgW="931555" imgH="337658" progId="Visio.Drawing.11">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8609" y="1441357"/>
                        <a:ext cx="9318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11"/>
          <p:cNvGraphicFramePr>
            <a:graphicFrameLocks noChangeAspect="1"/>
          </p:cNvGraphicFramePr>
          <p:nvPr>
            <p:extLst>
              <p:ext uri="{D42A27DB-BD31-4B8C-83A1-F6EECF244321}">
                <p14:modId xmlns:p14="http://schemas.microsoft.com/office/powerpoint/2010/main" val="3784996512"/>
              </p:ext>
            </p:extLst>
          </p:nvPr>
        </p:nvGraphicFramePr>
        <p:xfrm>
          <a:off x="7452320" y="3861048"/>
          <a:ext cx="931863" cy="338137"/>
        </p:xfrm>
        <a:graphic>
          <a:graphicData uri="http://schemas.openxmlformats.org/presentationml/2006/ole">
            <mc:AlternateContent xmlns:mc="http://schemas.openxmlformats.org/markup-compatibility/2006">
              <mc:Choice xmlns:v="urn:schemas-microsoft-com:vml" Requires="v">
                <p:oleObj spid="_x0000_s7193" name="Visio" r:id="rId6" imgW="931555" imgH="337658" progId="Visio.Drawing.11">
                  <p:link updateAutomatic="1"/>
                </p:oleObj>
              </mc:Choice>
              <mc:Fallback>
                <p:oleObj name="Visio" r:id="rId6" imgW="931555" imgH="337658" progId="Visio.Drawing.11">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3861048"/>
                        <a:ext cx="9318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83" name="Straight Connector 182"/>
          <p:cNvCxnSpPr/>
          <p:nvPr/>
        </p:nvCxnSpPr>
        <p:spPr>
          <a:xfrm>
            <a:off x="8890384" y="1265045"/>
            <a:ext cx="0" cy="2740019"/>
          </a:xfrm>
          <a:prstGeom prst="line">
            <a:avLst/>
          </a:prstGeom>
          <a:ln w="15875">
            <a:solidFill>
              <a:schemeClr val="accent4"/>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8384183" y="4005064"/>
            <a:ext cx="506201" cy="0"/>
          </a:xfrm>
          <a:prstGeom prst="straightConnector1">
            <a:avLst/>
          </a:prstGeom>
          <a:ln w="15875">
            <a:solidFill>
              <a:schemeClr val="accent4"/>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8784468" y="1601570"/>
            <a:ext cx="141920" cy="0"/>
          </a:xfrm>
          <a:prstGeom prst="straightConnector1">
            <a:avLst/>
          </a:prstGeom>
          <a:ln w="15875">
            <a:solidFill>
              <a:schemeClr val="accent4"/>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8" cstate="print"/>
          <a:srcRect/>
          <a:stretch>
            <a:fillRect/>
          </a:stretch>
        </p:blipFill>
        <p:spPr bwMode="auto">
          <a:xfrm>
            <a:off x="7452320" y="2281312"/>
            <a:ext cx="924102" cy="792088"/>
          </a:xfrm>
          <a:prstGeom prst="rect">
            <a:avLst/>
          </a:prstGeom>
          <a:noFill/>
          <a:ln w="9525">
            <a:noFill/>
            <a:miter lim="800000"/>
            <a:headEnd/>
            <a:tailEnd/>
          </a:ln>
        </p:spPr>
      </p:pic>
      <p:cxnSp>
        <p:nvCxnSpPr>
          <p:cNvPr id="194" name="Elbow Connector 193"/>
          <p:cNvCxnSpPr>
            <a:stCxn id="1036" idx="1"/>
          </p:cNvCxnSpPr>
          <p:nvPr/>
        </p:nvCxnSpPr>
        <p:spPr>
          <a:xfrm rot="10800000">
            <a:off x="6156176" y="2108474"/>
            <a:ext cx="1296144" cy="1286743"/>
          </a:xfrm>
          <a:prstGeom prst="bentConnector3">
            <a:avLst>
              <a:gd name="adj1" fmla="val 50000"/>
            </a:avLst>
          </a:prstGeom>
          <a:ln w="158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8244408" y="1757244"/>
            <a:ext cx="0" cy="548203"/>
          </a:xfrm>
          <a:prstGeom prst="straightConnector1">
            <a:avLst/>
          </a:prstGeom>
          <a:ln w="15875">
            <a:solidFill>
              <a:schemeClr val="accent4"/>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6776672" y="1484784"/>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6</a:t>
            </a:r>
          </a:p>
        </p:txBody>
      </p:sp>
      <p:sp>
        <p:nvSpPr>
          <p:cNvPr id="212" name="Oval 211"/>
          <p:cNvSpPr/>
          <p:nvPr/>
        </p:nvSpPr>
        <p:spPr>
          <a:xfrm>
            <a:off x="6776672" y="1653183"/>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3</a:t>
            </a:r>
          </a:p>
        </p:txBody>
      </p:sp>
      <p:graphicFrame>
        <p:nvGraphicFramePr>
          <p:cNvPr id="1036" name="Object 12"/>
          <p:cNvGraphicFramePr>
            <a:graphicFrameLocks noChangeAspect="1"/>
          </p:cNvGraphicFramePr>
          <p:nvPr>
            <p:extLst>
              <p:ext uri="{D42A27DB-BD31-4B8C-83A1-F6EECF244321}">
                <p14:modId xmlns:p14="http://schemas.microsoft.com/office/powerpoint/2010/main" val="3597055181"/>
              </p:ext>
            </p:extLst>
          </p:nvPr>
        </p:nvGraphicFramePr>
        <p:xfrm>
          <a:off x="7452320" y="3217416"/>
          <a:ext cx="931863" cy="355600"/>
        </p:xfrm>
        <a:graphic>
          <a:graphicData uri="http://schemas.openxmlformats.org/presentationml/2006/ole">
            <mc:AlternateContent xmlns:mc="http://schemas.openxmlformats.org/markup-compatibility/2006">
              <mc:Choice xmlns:v="urn:schemas-microsoft-com:vml" Requires="v">
                <p:oleObj spid="_x0000_s7194" name="Visio" r:id="rId9" imgW="931555" imgH="355600" progId="Visio.Drawing.11">
                  <p:link updateAutomatic="1"/>
                </p:oleObj>
              </mc:Choice>
              <mc:Fallback>
                <p:oleObj name="Visio" r:id="rId9" imgW="931555" imgH="355600" progId="Visio.Drawing.11">
                  <p:link updateAutomatic="1"/>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2320" y="3217416"/>
                        <a:ext cx="9318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 name="Oval 212"/>
          <p:cNvSpPr/>
          <p:nvPr/>
        </p:nvSpPr>
        <p:spPr>
          <a:xfrm>
            <a:off x="7236296" y="300139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7</a:t>
            </a:r>
          </a:p>
        </p:txBody>
      </p:sp>
      <p:sp>
        <p:nvSpPr>
          <p:cNvPr id="214" name="Oval 213"/>
          <p:cNvSpPr/>
          <p:nvPr/>
        </p:nvSpPr>
        <p:spPr>
          <a:xfrm>
            <a:off x="7236296" y="3217416"/>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4</a:t>
            </a:r>
          </a:p>
        </p:txBody>
      </p:sp>
      <p:sp>
        <p:nvSpPr>
          <p:cNvPr id="11" name="Rectangle 10"/>
          <p:cNvSpPr/>
          <p:nvPr/>
        </p:nvSpPr>
        <p:spPr>
          <a:xfrm>
            <a:off x="6853317" y="1145025"/>
            <a:ext cx="1031051" cy="230832"/>
          </a:xfrm>
          <a:prstGeom prst="rect">
            <a:avLst/>
          </a:prstGeom>
        </p:spPr>
        <p:txBody>
          <a:bodyPr wrap="none">
            <a:spAutoFit/>
          </a:bodyPr>
          <a:lstStyle/>
          <a:p>
            <a:pPr defTabSz="914400"/>
            <a:r>
              <a:rPr lang="es-DO" sz="900" b="1" dirty="0">
                <a:solidFill>
                  <a:prstClr val="black"/>
                </a:solidFill>
              </a:rPr>
              <a:t>Bienes y </a:t>
            </a:r>
            <a:r>
              <a:rPr lang="es-DO" sz="900" b="1" dirty="0" smtClean="0">
                <a:solidFill>
                  <a:prstClr val="black"/>
                </a:solidFill>
              </a:rPr>
              <a:t>Servicios</a:t>
            </a:r>
            <a:endParaRPr lang="es-DO" sz="900" dirty="0">
              <a:solidFill>
                <a:prstClr val="black"/>
              </a:solidFill>
            </a:endParaRPr>
          </a:p>
        </p:txBody>
      </p:sp>
      <p:sp>
        <p:nvSpPr>
          <p:cNvPr id="82" name="Oval 81"/>
          <p:cNvSpPr/>
          <p:nvPr/>
        </p:nvSpPr>
        <p:spPr>
          <a:xfrm>
            <a:off x="4991338" y="1748433"/>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2</a:t>
            </a:r>
          </a:p>
        </p:txBody>
      </p:sp>
      <p:sp>
        <p:nvSpPr>
          <p:cNvPr id="84" name="Oval 83"/>
          <p:cNvSpPr/>
          <p:nvPr/>
        </p:nvSpPr>
        <p:spPr>
          <a:xfrm>
            <a:off x="4991338" y="1964457"/>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DO" sz="900" b="1" dirty="0" smtClean="0">
                <a:solidFill>
                  <a:prstClr val="white"/>
                </a:solidFill>
              </a:rPr>
              <a:t>2</a:t>
            </a:r>
          </a:p>
        </p:txBody>
      </p:sp>
      <p:pic>
        <p:nvPicPr>
          <p:cNvPr id="85" name="Picture 5"/>
          <p:cNvPicPr>
            <a:picLocks noChangeAspect="1" noChangeArrowheads="1"/>
          </p:cNvPicPr>
          <p:nvPr/>
        </p:nvPicPr>
        <p:blipFill>
          <a:blip r:embed="rId11" cstate="print"/>
          <a:srcRect/>
          <a:stretch>
            <a:fillRect/>
          </a:stretch>
        </p:blipFill>
        <p:spPr bwMode="auto">
          <a:xfrm>
            <a:off x="5220072" y="1227212"/>
            <a:ext cx="936104" cy="865306"/>
          </a:xfrm>
          <a:prstGeom prst="rect">
            <a:avLst/>
          </a:prstGeom>
          <a:noFill/>
          <a:ln w="9525">
            <a:noFill/>
            <a:miter lim="800000"/>
            <a:headEnd/>
            <a:tailEnd/>
          </a:ln>
        </p:spPr>
      </p:pic>
      <p:cxnSp>
        <p:nvCxnSpPr>
          <p:cNvPr id="86" name="Straight Arrow Connector 85"/>
          <p:cNvCxnSpPr>
            <a:stCxn id="85" idx="2"/>
            <a:endCxn id="88" idx="0"/>
          </p:cNvCxnSpPr>
          <p:nvPr/>
        </p:nvCxnSpPr>
        <p:spPr>
          <a:xfrm>
            <a:off x="5688124" y="2092518"/>
            <a:ext cx="0" cy="1831461"/>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cxnSp>
        <p:nvCxnSpPr>
          <p:cNvPr id="87" name="Straight Arrow Connector 86"/>
          <p:cNvCxnSpPr>
            <a:endCxn id="94" idx="0"/>
          </p:cNvCxnSpPr>
          <p:nvPr/>
        </p:nvCxnSpPr>
        <p:spPr>
          <a:xfrm flipH="1">
            <a:off x="5686003" y="3933056"/>
            <a:ext cx="12699" cy="1246039"/>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pic>
        <p:nvPicPr>
          <p:cNvPr id="88" name="Picture 6"/>
          <p:cNvPicPr>
            <a:picLocks noChangeAspect="1" noChangeArrowheads="1"/>
          </p:cNvPicPr>
          <p:nvPr/>
        </p:nvPicPr>
        <p:blipFill>
          <a:blip r:embed="rId12" cstate="print"/>
          <a:srcRect/>
          <a:stretch>
            <a:fillRect/>
          </a:stretch>
        </p:blipFill>
        <p:spPr bwMode="auto">
          <a:xfrm>
            <a:off x="5220072" y="3923979"/>
            <a:ext cx="936104" cy="873173"/>
          </a:xfrm>
          <a:prstGeom prst="rect">
            <a:avLst/>
          </a:prstGeom>
          <a:noFill/>
          <a:ln w="9525">
            <a:noFill/>
            <a:miter lim="800000"/>
            <a:headEnd/>
            <a:tailEnd/>
          </a:ln>
        </p:spPr>
      </p:pic>
      <p:cxnSp>
        <p:nvCxnSpPr>
          <p:cNvPr id="89" name="Straight Arrow Connector 88"/>
          <p:cNvCxnSpPr>
            <a:stCxn id="94" idx="0"/>
          </p:cNvCxnSpPr>
          <p:nvPr/>
        </p:nvCxnSpPr>
        <p:spPr>
          <a:xfrm flipH="1">
            <a:off x="5669061" y="5179095"/>
            <a:ext cx="16942" cy="668461"/>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sp>
        <p:nvSpPr>
          <p:cNvPr id="90" name="Oval 89"/>
          <p:cNvSpPr/>
          <p:nvPr/>
        </p:nvSpPr>
        <p:spPr>
          <a:xfrm>
            <a:off x="4932040" y="4572051"/>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3</a:t>
            </a:r>
          </a:p>
        </p:txBody>
      </p:sp>
      <p:sp>
        <p:nvSpPr>
          <p:cNvPr id="91" name="Oval 90"/>
          <p:cNvSpPr/>
          <p:nvPr/>
        </p:nvSpPr>
        <p:spPr>
          <a:xfrm>
            <a:off x="4932040" y="5229200"/>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4</a:t>
            </a:r>
          </a:p>
        </p:txBody>
      </p:sp>
      <p:sp>
        <p:nvSpPr>
          <p:cNvPr id="92" name="Oval 91"/>
          <p:cNvSpPr/>
          <p:nvPr/>
        </p:nvSpPr>
        <p:spPr>
          <a:xfrm>
            <a:off x="4923259" y="5971592"/>
            <a:ext cx="144016" cy="1440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DO" sz="900" b="1" dirty="0" smtClean="0">
                <a:solidFill>
                  <a:prstClr val="white"/>
                </a:solidFill>
              </a:rPr>
              <a:t>5</a:t>
            </a:r>
          </a:p>
        </p:txBody>
      </p:sp>
      <p:graphicFrame>
        <p:nvGraphicFramePr>
          <p:cNvPr id="93" name="Object 9"/>
          <p:cNvGraphicFramePr>
            <a:graphicFrameLocks noChangeAspect="1"/>
          </p:cNvGraphicFramePr>
          <p:nvPr>
            <p:extLst>
              <p:ext uri="{D42A27DB-BD31-4B8C-83A1-F6EECF244321}">
                <p14:modId xmlns:p14="http://schemas.microsoft.com/office/powerpoint/2010/main" val="1187241593"/>
              </p:ext>
            </p:extLst>
          </p:nvPr>
        </p:nvGraphicFramePr>
        <p:xfrm>
          <a:off x="5292080" y="6422281"/>
          <a:ext cx="750887" cy="319087"/>
        </p:xfrm>
        <a:graphic>
          <a:graphicData uri="http://schemas.openxmlformats.org/presentationml/2006/ole">
            <mc:AlternateContent xmlns:mc="http://schemas.openxmlformats.org/markup-compatibility/2006">
              <mc:Choice xmlns:v="urn:schemas-microsoft-com:vml" Requires="v">
                <p:oleObj spid="_x0000_s7195" name="Visio" r:id="rId13" imgW="751588" imgH="319716" progId="Visio.Drawing.11">
                  <p:link updateAutomatic="1"/>
                </p:oleObj>
              </mc:Choice>
              <mc:Fallback>
                <p:oleObj name="Visio" r:id="rId13" imgW="751588" imgH="319716" progId="Visio.Drawing.11">
                  <p:link updateAutomatic="1"/>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6422281"/>
                        <a:ext cx="75088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 name="Object 7"/>
          <p:cNvGraphicFramePr>
            <a:graphicFrameLocks noChangeAspect="1"/>
          </p:cNvGraphicFramePr>
          <p:nvPr>
            <p:extLst>
              <p:ext uri="{D42A27DB-BD31-4B8C-83A1-F6EECF244321}">
                <p14:modId xmlns:p14="http://schemas.microsoft.com/office/powerpoint/2010/main" val="1977777592"/>
              </p:ext>
            </p:extLst>
          </p:nvPr>
        </p:nvGraphicFramePr>
        <p:xfrm>
          <a:off x="5220072" y="5179095"/>
          <a:ext cx="931863" cy="338137"/>
        </p:xfrm>
        <a:graphic>
          <a:graphicData uri="http://schemas.openxmlformats.org/presentationml/2006/ole">
            <mc:AlternateContent xmlns:mc="http://schemas.openxmlformats.org/markup-compatibility/2006">
              <mc:Choice xmlns:v="urn:schemas-microsoft-com:vml" Requires="v">
                <p:oleObj spid="_x0000_s7196" name="Visio" r:id="rId15" imgW="931555" imgH="337658" progId="Visio.Drawing.11">
                  <p:link updateAutomatic="1"/>
                </p:oleObj>
              </mc:Choice>
              <mc:Fallback>
                <p:oleObj name="Visio" r:id="rId15" imgW="931555" imgH="337658" progId="Visio.Drawing.11">
                  <p:link updateAutomatic="1"/>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0072" y="5179095"/>
                        <a:ext cx="9318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5" name="Straight Arrow Connector 94"/>
          <p:cNvCxnSpPr/>
          <p:nvPr/>
        </p:nvCxnSpPr>
        <p:spPr>
          <a:xfrm>
            <a:off x="5652120" y="6048672"/>
            <a:ext cx="0" cy="360040"/>
          </a:xfrm>
          <a:prstGeom prst="straightConnector1">
            <a:avLst/>
          </a:prstGeom>
          <a:ln w="15875">
            <a:tailEnd type="triangle"/>
          </a:ln>
        </p:spPr>
        <p:style>
          <a:lnRef idx="2">
            <a:schemeClr val="dk1"/>
          </a:lnRef>
          <a:fillRef idx="0">
            <a:schemeClr val="dk1"/>
          </a:fillRef>
          <a:effectRef idx="1">
            <a:schemeClr val="dk1"/>
          </a:effectRef>
          <a:fontRef idx="minor">
            <a:schemeClr val="tx1"/>
          </a:fontRef>
        </p:style>
      </p:cxnSp>
      <p:graphicFrame>
        <p:nvGraphicFramePr>
          <p:cNvPr id="100" name="Object 8"/>
          <p:cNvGraphicFramePr>
            <a:graphicFrameLocks noChangeAspect="1"/>
          </p:cNvGraphicFramePr>
          <p:nvPr>
            <p:extLst>
              <p:ext uri="{D42A27DB-BD31-4B8C-83A1-F6EECF244321}">
                <p14:modId xmlns:p14="http://schemas.microsoft.com/office/powerpoint/2010/main" val="2144790428"/>
              </p:ext>
            </p:extLst>
          </p:nvPr>
        </p:nvGraphicFramePr>
        <p:xfrm>
          <a:off x="5199657" y="5899584"/>
          <a:ext cx="943497" cy="360040"/>
        </p:xfrm>
        <a:graphic>
          <a:graphicData uri="http://schemas.openxmlformats.org/presentationml/2006/ole">
            <mc:AlternateContent xmlns:mc="http://schemas.openxmlformats.org/markup-compatibility/2006">
              <mc:Choice xmlns:v="urn:schemas-microsoft-com:vml" Requires="v">
                <p:oleObj spid="_x0000_s7197" name="Visio" r:id="rId17" imgW="931555" imgH="355600" progId="Visio.Drawing.11">
                  <p:link updateAutomatic="1"/>
                </p:oleObj>
              </mc:Choice>
              <mc:Fallback>
                <p:oleObj name="Visio" r:id="rId17" imgW="931555" imgH="355600" progId="Visio.Drawing.11">
                  <p:link updateAutomatic="1"/>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9657" y="5899584"/>
                        <a:ext cx="943497"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2" name="Straight Connector 111"/>
          <p:cNvCxnSpPr/>
          <p:nvPr/>
        </p:nvCxnSpPr>
        <p:spPr>
          <a:xfrm flipV="1">
            <a:off x="495191" y="1182541"/>
            <a:ext cx="8478822" cy="3087"/>
          </a:xfrm>
          <a:prstGeom prst="line">
            <a:avLst/>
          </a:prstGeom>
        </p:spPr>
        <p:style>
          <a:lnRef idx="2">
            <a:schemeClr val="dk1"/>
          </a:lnRef>
          <a:fillRef idx="0">
            <a:schemeClr val="dk1"/>
          </a:fillRef>
          <a:effectRef idx="1">
            <a:schemeClr val="dk1"/>
          </a:effectRef>
          <a:fontRef idx="minor">
            <a:schemeClr val="tx1"/>
          </a:fontRef>
        </p:style>
      </p:cxnSp>
      <p:sp>
        <p:nvSpPr>
          <p:cNvPr id="114" name="Rectangle 113"/>
          <p:cNvSpPr/>
          <p:nvPr/>
        </p:nvSpPr>
        <p:spPr>
          <a:xfrm>
            <a:off x="8060836" y="1273870"/>
            <a:ext cx="471604" cy="230832"/>
          </a:xfrm>
          <a:prstGeom prst="rect">
            <a:avLst/>
          </a:prstGeom>
        </p:spPr>
        <p:txBody>
          <a:bodyPr wrap="none">
            <a:spAutoFit/>
          </a:bodyPr>
          <a:lstStyle/>
          <a:p>
            <a:pPr defTabSz="914400"/>
            <a:r>
              <a:rPr lang="es-DO" sz="900" b="1" dirty="0" smtClean="0">
                <a:solidFill>
                  <a:prstClr val="black"/>
                </a:solidFill>
              </a:rPr>
              <a:t>Obras</a:t>
            </a:r>
            <a:endParaRPr lang="es-DO" sz="900" dirty="0">
              <a:solidFill>
                <a:prstClr val="black"/>
              </a:solidFill>
            </a:endParaRPr>
          </a:p>
        </p:txBody>
      </p:sp>
      <p:sp>
        <p:nvSpPr>
          <p:cNvPr id="115" name="Rectangle 114"/>
          <p:cNvSpPr/>
          <p:nvPr/>
        </p:nvSpPr>
        <p:spPr>
          <a:xfrm>
            <a:off x="516847" y="351472"/>
            <a:ext cx="288032" cy="820991"/>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s-DO">
              <a:solidFill>
                <a:prstClr val="white"/>
              </a:solidFill>
            </a:endParaRPr>
          </a:p>
        </p:txBody>
      </p:sp>
      <p:sp>
        <p:nvSpPr>
          <p:cNvPr id="116" name="Rectangle 115"/>
          <p:cNvSpPr/>
          <p:nvPr/>
        </p:nvSpPr>
        <p:spPr>
          <a:xfrm rot="5400000">
            <a:off x="1352023" y="-803709"/>
            <a:ext cx="2880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dirty="0">
              <a:solidFill>
                <a:prstClr val="white"/>
              </a:solidFill>
            </a:endParaRPr>
          </a:p>
        </p:txBody>
      </p:sp>
      <p:sp>
        <p:nvSpPr>
          <p:cNvPr id="122" name="Rectangle 121"/>
          <p:cNvSpPr/>
          <p:nvPr/>
        </p:nvSpPr>
        <p:spPr>
          <a:xfrm rot="16200000">
            <a:off x="132947" y="610040"/>
            <a:ext cx="1055831" cy="261610"/>
          </a:xfrm>
          <a:prstGeom prst="rect">
            <a:avLst/>
          </a:prstGeom>
          <a:noFill/>
        </p:spPr>
        <p:txBody>
          <a:bodyPr wrap="square" lIns="91440" tIns="45720" rIns="91440" bIns="45720">
            <a:spAutoFit/>
          </a:bodyPr>
          <a:lstStyle/>
          <a:p>
            <a:pPr algn="ctr" defTabSz="914400"/>
            <a:r>
              <a:rPr lang="en-US" sz="1100" b="1" dirty="0" smtClean="0">
                <a:ln w="1905"/>
                <a:solidFill>
                  <a:prstClr val="black"/>
                </a:solidFill>
                <a:effectLst>
                  <a:innerShdw blurRad="69850" dist="43180" dir="5400000">
                    <a:srgbClr val="000000">
                      <a:alpha val="65000"/>
                    </a:srgbClr>
                  </a:innerShdw>
                </a:effectLst>
              </a:rPr>
              <a:t>DIGEPRES</a:t>
            </a:r>
            <a:endParaRPr lang="en-US" sz="1100" b="1" dirty="0">
              <a:ln w="1905"/>
              <a:solidFill>
                <a:prstClr val="black"/>
              </a:solidFill>
              <a:effectLst>
                <a:innerShdw blurRad="69850" dist="43180" dir="5400000">
                  <a:srgbClr val="000000">
                    <a:alpha val="65000"/>
                  </a:srgbClr>
                </a:innerShdw>
              </a:effectLst>
            </a:endParaRPr>
          </a:p>
        </p:txBody>
      </p:sp>
      <p:sp>
        <p:nvSpPr>
          <p:cNvPr id="123" name="Rectangle 122"/>
          <p:cNvSpPr/>
          <p:nvPr/>
        </p:nvSpPr>
        <p:spPr>
          <a:xfrm>
            <a:off x="787462" y="-27384"/>
            <a:ext cx="1406154" cy="369332"/>
          </a:xfrm>
          <a:prstGeom prst="rect">
            <a:avLst/>
          </a:prstGeom>
          <a:noFill/>
        </p:spPr>
        <p:txBody>
          <a:bodyPr wrap="none" lIns="91440" tIns="45720" rIns="91440" bIns="45720">
            <a:spAutoFit/>
          </a:bodyPr>
          <a:lstStyle/>
          <a:p>
            <a:pPr algn="ctr" defTabSz="914400"/>
            <a:r>
              <a:rPr lang="en-US" b="1"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Flujo</a:t>
            </a:r>
            <a:r>
              <a:rPr lang="en-US" b="1" dirty="0" smtClean="0">
                <a:ln w="3175" cmpd="sng">
                  <a:solidFill>
                    <a:srgbClr val="FFFFFF"/>
                  </a:solidFill>
                  <a:prstDash val="solid"/>
                </a:ln>
                <a:solidFill>
                  <a:srgbClr val="FFFFFF"/>
                </a:solidFill>
                <a:effectLst>
                  <a:outerShdw blurRad="63500" dir="3600000" algn="tl" rotWithShape="0">
                    <a:srgbClr val="000000">
                      <a:alpha val="70000"/>
                    </a:srgbClr>
                  </a:outerShdw>
                </a:effectLst>
              </a:rPr>
              <a:t> de </a:t>
            </a:r>
            <a:r>
              <a:rPr lang="en-US" b="1"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rPr>
              <a:t>Caja</a:t>
            </a:r>
            <a:endParaRPr lang="en-US" b="1"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4" name="Rectangle 123"/>
          <p:cNvSpPr/>
          <p:nvPr/>
        </p:nvSpPr>
        <p:spPr>
          <a:xfrm>
            <a:off x="1204416" y="1541984"/>
            <a:ext cx="816090" cy="302840"/>
          </a:xfrm>
          <a:prstGeom prst="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125" name="TextBox 124"/>
          <p:cNvSpPr txBox="1"/>
          <p:nvPr/>
        </p:nvSpPr>
        <p:spPr>
          <a:xfrm>
            <a:off x="1144572" y="1525320"/>
            <a:ext cx="960106" cy="338554"/>
          </a:xfrm>
          <a:prstGeom prst="rect">
            <a:avLst/>
          </a:prstGeom>
          <a:noFill/>
        </p:spPr>
        <p:txBody>
          <a:bodyPr wrap="square" rtlCol="0">
            <a:spAutoFit/>
          </a:bodyPr>
          <a:lstStyle/>
          <a:p>
            <a:pPr algn="ctr" defTabSz="914400"/>
            <a:r>
              <a:rPr lang="es-DO" sz="800" dirty="0" smtClean="0">
                <a:solidFill>
                  <a:prstClr val="black"/>
                </a:solidFill>
              </a:rPr>
              <a:t>Preparación Flujo de caja trimestral</a:t>
            </a:r>
            <a:endParaRPr lang="es-DO" sz="800" dirty="0">
              <a:solidFill>
                <a:prstClr val="black"/>
              </a:solidFill>
            </a:endParaRPr>
          </a:p>
        </p:txBody>
      </p:sp>
      <p:sp>
        <p:nvSpPr>
          <p:cNvPr id="140" name="Rectangle 139"/>
          <p:cNvSpPr/>
          <p:nvPr/>
        </p:nvSpPr>
        <p:spPr>
          <a:xfrm>
            <a:off x="1204416" y="571568"/>
            <a:ext cx="816090" cy="302840"/>
          </a:xfrm>
          <a:prstGeom prst="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DO">
              <a:solidFill>
                <a:prstClr val="white"/>
              </a:solidFill>
            </a:endParaRPr>
          </a:p>
        </p:txBody>
      </p:sp>
      <p:sp>
        <p:nvSpPr>
          <p:cNvPr id="139" name="TextBox 138"/>
          <p:cNvSpPr txBox="1"/>
          <p:nvPr/>
        </p:nvSpPr>
        <p:spPr>
          <a:xfrm>
            <a:off x="1135047" y="621268"/>
            <a:ext cx="960106" cy="215444"/>
          </a:xfrm>
          <a:prstGeom prst="rect">
            <a:avLst/>
          </a:prstGeom>
          <a:noFill/>
        </p:spPr>
        <p:txBody>
          <a:bodyPr wrap="square" rtlCol="0">
            <a:spAutoFit/>
          </a:bodyPr>
          <a:lstStyle/>
          <a:p>
            <a:pPr algn="ctr" defTabSz="914400"/>
            <a:r>
              <a:rPr lang="es-DO" sz="800" dirty="0" smtClean="0">
                <a:solidFill>
                  <a:prstClr val="black"/>
                </a:solidFill>
              </a:rPr>
              <a:t>Reserva fondos</a:t>
            </a:r>
            <a:endParaRPr lang="es-DO" sz="800" dirty="0">
              <a:solidFill>
                <a:prstClr val="black"/>
              </a:solidFill>
            </a:endParaRPr>
          </a:p>
        </p:txBody>
      </p:sp>
      <p:cxnSp>
        <p:nvCxnSpPr>
          <p:cNvPr id="76" name="Straight Arrow Connector 75"/>
          <p:cNvCxnSpPr>
            <a:stCxn id="124" idx="0"/>
            <a:endCxn id="140" idx="2"/>
          </p:cNvCxnSpPr>
          <p:nvPr/>
        </p:nvCxnSpPr>
        <p:spPr>
          <a:xfrm flipV="1">
            <a:off x="1612461" y="874408"/>
            <a:ext cx="0" cy="667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74987" y="726851"/>
            <a:ext cx="1291927" cy="139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366914" y="781017"/>
            <a:ext cx="0" cy="74273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16200000">
            <a:off x="-841633" y="3294011"/>
            <a:ext cx="2104550"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defTabSz="914400"/>
            <a:r>
              <a:rPr lang="es-DO" b="1" dirty="0" smtClean="0">
                <a:solidFill>
                  <a:prstClr val="white"/>
                </a:solidFill>
              </a:rPr>
              <a:t> GESTION DE PAGOS</a:t>
            </a:r>
            <a:endParaRPr lang="es-DO" b="1" dirty="0">
              <a:solidFill>
                <a:prstClr val="white"/>
              </a:solidFill>
            </a:endParaRPr>
          </a:p>
        </p:txBody>
      </p:sp>
      <p:sp>
        <p:nvSpPr>
          <p:cNvPr id="2" name="Oval 1"/>
          <p:cNvSpPr/>
          <p:nvPr/>
        </p:nvSpPr>
        <p:spPr>
          <a:xfrm>
            <a:off x="4411161" y="836711"/>
            <a:ext cx="4444267" cy="603273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extBox 3"/>
          <p:cNvSpPr txBox="1"/>
          <p:nvPr/>
        </p:nvSpPr>
        <p:spPr>
          <a:xfrm rot="16778841">
            <a:off x="3988602" y="2992100"/>
            <a:ext cx="878767" cy="369332"/>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es-DO" b="1" dirty="0" smtClean="0">
                <a:solidFill>
                  <a:schemeClr val="bg1"/>
                </a:solidFill>
              </a:rPr>
              <a:t>10 Días</a:t>
            </a:r>
            <a:endParaRPr lang="es-DO" b="1" dirty="0">
              <a:solidFill>
                <a:schemeClr val="bg1"/>
              </a:solidFill>
            </a:endParaRPr>
          </a:p>
        </p:txBody>
      </p:sp>
    </p:spTree>
    <p:extLst>
      <p:ext uri="{BB962C8B-B14F-4D97-AF65-F5344CB8AC3E}">
        <p14:creationId xmlns:p14="http://schemas.microsoft.com/office/powerpoint/2010/main" val="4216939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OTRAS INTERVENCIONES</a:t>
            </a:r>
            <a:endParaRPr lang="es-CR" dirty="0"/>
          </a:p>
        </p:txBody>
      </p:sp>
      <p:sp>
        <p:nvSpPr>
          <p:cNvPr id="3" name="2 Marcador de contenido"/>
          <p:cNvSpPr>
            <a:spLocks noGrp="1"/>
          </p:cNvSpPr>
          <p:nvPr>
            <p:ph idx="1"/>
          </p:nvPr>
        </p:nvSpPr>
        <p:spPr/>
        <p:txBody>
          <a:bodyPr/>
          <a:lstStyle/>
          <a:p>
            <a:r>
              <a:rPr lang="es-CR" dirty="0" smtClean="0"/>
              <a:t>Desayuno escolar y meriendas</a:t>
            </a:r>
          </a:p>
          <a:p>
            <a:r>
              <a:rPr lang="es-CR" dirty="0"/>
              <a:t> </a:t>
            </a:r>
            <a:r>
              <a:rPr lang="es-CR" dirty="0" smtClean="0"/>
              <a:t>Mobiliario escolar</a:t>
            </a:r>
          </a:p>
          <a:p>
            <a:r>
              <a:rPr lang="es-CR" dirty="0"/>
              <a:t> </a:t>
            </a:r>
            <a:r>
              <a:rPr lang="es-CR" dirty="0" smtClean="0"/>
              <a:t>Uniformes y zapatos</a:t>
            </a:r>
          </a:p>
          <a:p>
            <a:r>
              <a:rPr lang="es-CR" dirty="0" smtClean="0"/>
              <a:t>Libros de textos</a:t>
            </a:r>
            <a:endParaRPr lang="es-CR" dirty="0"/>
          </a:p>
        </p:txBody>
      </p:sp>
    </p:spTree>
    <p:extLst>
      <p:ext uri="{BB962C8B-B14F-4D97-AF65-F5344CB8AC3E}">
        <p14:creationId xmlns:p14="http://schemas.microsoft.com/office/powerpoint/2010/main" val="2566574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CuadroTexto"/>
          <p:cNvSpPr txBox="1"/>
          <p:nvPr/>
        </p:nvSpPr>
        <p:spPr>
          <a:xfrm>
            <a:off x="228600" y="283458"/>
            <a:ext cx="8763000" cy="400110"/>
          </a:xfrm>
          <a:prstGeom prst="rect">
            <a:avLst/>
          </a:prstGeom>
          <a:noFill/>
        </p:spPr>
        <p:txBody>
          <a:bodyPr wrap="square" rtlCol="0">
            <a:spAutoFit/>
          </a:bodyPr>
          <a:lstStyle/>
          <a:p>
            <a:r>
              <a:rPr lang="es-DO" sz="2000" b="1" dirty="0" smtClean="0">
                <a:ln w="1905"/>
                <a:solidFill>
                  <a:srgbClr val="484638"/>
                </a:solidFill>
                <a:effectLst>
                  <a:innerShdw blurRad="69850" dist="43180" dir="5400000">
                    <a:srgbClr val="000000">
                      <a:alpha val="65000"/>
                    </a:srgbClr>
                  </a:innerShdw>
                </a:effectLst>
              </a:rPr>
              <a:t>Programa de Bienestar Estudiantil: Desayuno escolar</a:t>
            </a:r>
            <a:endParaRPr lang="es-DO" sz="2000" b="1" dirty="0">
              <a:ln w="1905"/>
              <a:solidFill>
                <a:srgbClr val="484638"/>
              </a:solidFill>
              <a:effectLst>
                <a:innerShdw blurRad="69850" dist="43180" dir="5400000">
                  <a:srgbClr val="000000">
                    <a:alpha val="65000"/>
                  </a:srgbClr>
                </a:innerShdw>
              </a:effectLst>
            </a:endParaRPr>
          </a:p>
        </p:txBody>
      </p:sp>
      <p:pic>
        <p:nvPicPr>
          <p:cNvPr id="26628" name="Picture 4" descr="http://mibahia.net/wp-content/uploads/2011/03/desayuno-esco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514" y="4267200"/>
            <a:ext cx="3619500" cy="2409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6626" name="Picture 2" descr="http://2.bp.blogspot.com/-EZaRieW90rY/UEXy55X7l9I/AAAAAAAAFnc/xykDm7bl59k/s320/Desayuno+escolar,+Noticias+S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4267200"/>
            <a:ext cx="2710031" cy="22103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1 Rectángulo"/>
          <p:cNvSpPr/>
          <p:nvPr/>
        </p:nvSpPr>
        <p:spPr>
          <a:xfrm>
            <a:off x="228600" y="2438400"/>
            <a:ext cx="8382000" cy="1200329"/>
          </a:xfrm>
          <a:prstGeom prst="rect">
            <a:avLst/>
          </a:prstGeom>
        </p:spPr>
        <p:txBody>
          <a:bodyPr wrap="square">
            <a:spAutoFit/>
          </a:bodyPr>
          <a:lstStyle/>
          <a:p>
            <a:pPr algn="ctr"/>
            <a:r>
              <a:rPr lang="es-DO" b="1" dirty="0" smtClean="0"/>
              <a:t>100 </a:t>
            </a:r>
            <a:r>
              <a:rPr lang="es-DO" b="1" dirty="0"/>
              <a:t>micro, pequeñas y medianas panaderías de todo el país </a:t>
            </a:r>
            <a:r>
              <a:rPr lang="es-DO" b="1" dirty="0" smtClean="0"/>
              <a:t>se beneficiarán de financiamiento </a:t>
            </a:r>
            <a:r>
              <a:rPr lang="es-DO" b="1" dirty="0"/>
              <a:t>especializado a industriales y procesadores de la harina que a su vez son suplidores del Desayuno </a:t>
            </a:r>
            <a:r>
              <a:rPr lang="es-DO" b="1" dirty="0" smtClean="0"/>
              <a:t>Escolar.  Lo que duplicará </a:t>
            </a:r>
            <a:r>
              <a:rPr lang="es-DO" b="1" dirty="0"/>
              <a:t>el número de empleos que genera dicho sector</a:t>
            </a:r>
            <a:r>
              <a:rPr lang="es-DO" b="1" dirty="0" smtClean="0"/>
              <a:t>.</a:t>
            </a:r>
            <a:endParaRPr lang="es-DO" b="1" dirty="0"/>
          </a:p>
        </p:txBody>
      </p:sp>
      <p:sp>
        <p:nvSpPr>
          <p:cNvPr id="3" name="2 Rectángulo"/>
          <p:cNvSpPr/>
          <p:nvPr/>
        </p:nvSpPr>
        <p:spPr>
          <a:xfrm>
            <a:off x="228600" y="1204070"/>
            <a:ext cx="8763000" cy="923330"/>
          </a:xfrm>
          <a:prstGeom prst="rect">
            <a:avLst/>
          </a:prstGeom>
        </p:spPr>
        <p:txBody>
          <a:bodyPr wrap="square">
            <a:spAutoFit/>
          </a:bodyPr>
          <a:lstStyle/>
          <a:p>
            <a:r>
              <a:rPr lang="es-DO" dirty="0" smtClean="0"/>
              <a:t>El </a:t>
            </a:r>
            <a:r>
              <a:rPr lang="es-DO" dirty="0"/>
              <a:t>programa ha duplicado su presupuesto con esta administración pasando de 3,623 millones a </a:t>
            </a:r>
            <a:r>
              <a:rPr lang="es-DO" b="1" dirty="0" smtClean="0"/>
              <a:t>RD$</a:t>
            </a:r>
            <a:r>
              <a:rPr lang="es-DO" b="1" u="sng" dirty="0" smtClean="0"/>
              <a:t>6,856 </a:t>
            </a:r>
            <a:r>
              <a:rPr lang="es-DO" b="1" u="sng" dirty="0"/>
              <a:t>millones</a:t>
            </a:r>
            <a:r>
              <a:rPr lang="es-DO" dirty="0"/>
              <a:t>. De esta cantidad, por primera vez, el 70% se dedicará a la compra de alimentos a productores locales. </a:t>
            </a:r>
          </a:p>
        </p:txBody>
      </p:sp>
      <p:sp>
        <p:nvSpPr>
          <p:cNvPr id="4" name="3 Rectángulo"/>
          <p:cNvSpPr/>
          <p:nvPr/>
        </p:nvSpPr>
        <p:spPr>
          <a:xfrm>
            <a:off x="228600" y="4411064"/>
            <a:ext cx="3505200" cy="2308324"/>
          </a:xfrm>
          <a:prstGeom prst="rect">
            <a:avLst/>
          </a:prstGeom>
        </p:spPr>
        <p:txBody>
          <a:bodyPr wrap="square">
            <a:spAutoFit/>
          </a:bodyPr>
          <a:lstStyle/>
          <a:p>
            <a:pPr algn="just"/>
            <a:r>
              <a:rPr lang="es-DO" dirty="0"/>
              <a:t>Este financiamiento, con alcance nacional, es a través del programa </a:t>
            </a:r>
            <a:r>
              <a:rPr lang="es-DO" dirty="0" err="1"/>
              <a:t>Factoring</a:t>
            </a:r>
            <a:r>
              <a:rPr lang="es-DO" dirty="0"/>
              <a:t>, y viene a revolucionar el crédito en República Dominicana ya que este novedoso respaldo permitirá disponibilidad de recursos permanente a esos suplidores del Estado.</a:t>
            </a:r>
          </a:p>
        </p:txBody>
      </p:sp>
    </p:spTree>
    <p:extLst>
      <p:ext uri="{BB962C8B-B14F-4D97-AF65-F5344CB8AC3E}">
        <p14:creationId xmlns:p14="http://schemas.microsoft.com/office/powerpoint/2010/main" val="295093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CR" sz="3600" b="1" dirty="0" smtClean="0">
                <a:solidFill>
                  <a:schemeClr val="tx2"/>
                </a:solidFill>
              </a:rPr>
              <a:t>SITUACION DEL SNCP a Agosto 2012</a:t>
            </a:r>
            <a:endParaRPr lang="es-CR" sz="3600" b="1" dirty="0">
              <a:solidFill>
                <a:schemeClr val="tx2"/>
              </a:solidFill>
            </a:endParaRPr>
          </a:p>
        </p:txBody>
      </p:sp>
      <p:sp>
        <p:nvSpPr>
          <p:cNvPr id="5" name="4 Marcador de contenido"/>
          <p:cNvSpPr>
            <a:spLocks noGrp="1"/>
          </p:cNvSpPr>
          <p:nvPr>
            <p:ph idx="1"/>
          </p:nvPr>
        </p:nvSpPr>
        <p:spPr>
          <a:xfrm>
            <a:off x="533400" y="1143000"/>
            <a:ext cx="8153400" cy="5181600"/>
          </a:xfrm>
        </p:spPr>
        <p:txBody>
          <a:bodyPr>
            <a:normAutofit fontScale="32500" lnSpcReduction="20000"/>
          </a:bodyPr>
          <a:lstStyle/>
          <a:p>
            <a:r>
              <a:rPr lang="es-DO" sz="8000" dirty="0" smtClean="0"/>
              <a:t>Escaso  </a:t>
            </a:r>
            <a:r>
              <a:rPr lang="es-DO" sz="8000" dirty="0"/>
              <a:t>conocimiento </a:t>
            </a:r>
            <a:r>
              <a:rPr lang="es-DO" sz="8000" dirty="0" smtClean="0"/>
              <a:t> por los distintos actores: instituciones, proveedores, </a:t>
            </a:r>
            <a:r>
              <a:rPr lang="es-DO" sz="8000" dirty="0" err="1" smtClean="0"/>
              <a:t>Mipymes</a:t>
            </a:r>
            <a:r>
              <a:rPr lang="es-DO" sz="8000" dirty="0" smtClean="0"/>
              <a:t> y Sociedad Civil.</a:t>
            </a:r>
          </a:p>
          <a:p>
            <a:pPr marL="0" indent="0">
              <a:buNone/>
            </a:pPr>
            <a:endParaRPr lang="es-DO" sz="8000" dirty="0" smtClean="0"/>
          </a:p>
          <a:p>
            <a:r>
              <a:rPr lang="es-DO" sz="8000" dirty="0"/>
              <a:t> C</a:t>
            </a:r>
            <a:r>
              <a:rPr lang="es-DO" sz="8000" dirty="0" smtClean="0"/>
              <a:t>ontrataciones públicas sólo en la agenda de la sociedad civil y por temas de transparencia y lucha contra la corrupción.</a:t>
            </a:r>
          </a:p>
          <a:p>
            <a:pPr marL="0" indent="0">
              <a:buNone/>
            </a:pPr>
            <a:endParaRPr lang="es-DO" sz="8000" dirty="0"/>
          </a:p>
          <a:p>
            <a:r>
              <a:rPr lang="es-DO" sz="8000" dirty="0"/>
              <a:t>Procesos de compras con </a:t>
            </a:r>
            <a:r>
              <a:rPr lang="es-DO" sz="8000" dirty="0" smtClean="0"/>
              <a:t>limitada   </a:t>
            </a:r>
            <a:r>
              <a:rPr lang="es-DO" sz="8000" dirty="0"/>
              <a:t>publicidad, incluidas las convocatorias.</a:t>
            </a:r>
          </a:p>
          <a:p>
            <a:pPr marL="0" indent="0">
              <a:buNone/>
            </a:pPr>
            <a:endParaRPr lang="es-DO" sz="8000" dirty="0"/>
          </a:p>
          <a:p>
            <a:r>
              <a:rPr lang="es-DO" sz="8000" dirty="0"/>
              <a:t>Uso del SIGEF solo en el gobierno central</a:t>
            </a:r>
            <a:r>
              <a:rPr lang="es-DO" sz="8000" dirty="0" smtClean="0"/>
              <a:t>. Sistema de Registro no transaccional.</a:t>
            </a:r>
            <a:endParaRPr lang="es-DO" sz="8000" dirty="0"/>
          </a:p>
          <a:p>
            <a:pPr marL="0" indent="0">
              <a:buNone/>
            </a:pPr>
            <a:endParaRPr lang="es-DO" sz="8000" dirty="0"/>
          </a:p>
          <a:p>
            <a:r>
              <a:rPr lang="es-DO" sz="8000" dirty="0"/>
              <a:t>Bajo nivel técnico de las unidades de compra.</a:t>
            </a:r>
          </a:p>
          <a:p>
            <a:pPr marL="0" indent="0">
              <a:buNone/>
            </a:pPr>
            <a:endParaRPr lang="es-ES" sz="8000" dirty="0"/>
          </a:p>
          <a:p>
            <a:pPr marL="0" indent="0">
              <a:buNone/>
            </a:pPr>
            <a:endParaRPr lang="es-ES" sz="8000" dirty="0"/>
          </a:p>
          <a:p>
            <a:endParaRPr lang="es-DO" sz="8000" dirty="0"/>
          </a:p>
          <a:p>
            <a:endParaRPr lang="es-DO" dirty="0"/>
          </a:p>
          <a:p>
            <a:endParaRPr lang="es-CR" dirty="0"/>
          </a:p>
        </p:txBody>
      </p:sp>
    </p:spTree>
    <p:extLst>
      <p:ext uri="{BB962C8B-B14F-4D97-AF65-F5344CB8AC3E}">
        <p14:creationId xmlns:p14="http://schemas.microsoft.com/office/powerpoint/2010/main" val="1333585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o"/>
          <p:cNvGrpSpPr/>
          <p:nvPr/>
        </p:nvGrpSpPr>
        <p:grpSpPr>
          <a:xfrm>
            <a:off x="-251788" y="1444823"/>
            <a:ext cx="1587078" cy="733115"/>
            <a:chOff x="-240890" y="1444823"/>
            <a:chExt cx="1587078" cy="733115"/>
          </a:xfrm>
        </p:grpSpPr>
        <p:sp>
          <p:nvSpPr>
            <p:cNvPr id="38" name="37 Elipse"/>
            <p:cNvSpPr/>
            <p:nvPr/>
          </p:nvSpPr>
          <p:spPr>
            <a:xfrm flipH="1">
              <a:off x="384289" y="1763754"/>
              <a:ext cx="457200" cy="4141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6" name="35 Rectángulo"/>
            <p:cNvSpPr/>
            <p:nvPr/>
          </p:nvSpPr>
          <p:spPr>
            <a:xfrm flipH="1">
              <a:off x="-240890" y="1444823"/>
              <a:ext cx="1587078" cy="307777"/>
            </a:xfrm>
            <a:prstGeom prst="rect">
              <a:avLst/>
            </a:prstGeom>
          </p:spPr>
          <p:txBody>
            <a:bodyPr wrap="square">
              <a:spAutoFit/>
            </a:bodyPr>
            <a:lstStyle/>
            <a:p>
              <a:pPr algn="ctr"/>
              <a:endParaRPr lang="es-DO" sz="1400" b="1" dirty="0">
                <a:ln w="1905"/>
                <a:solidFill>
                  <a:schemeClr val="bg1"/>
                </a:solidFill>
                <a:effectLst>
                  <a:innerShdw blurRad="69850" dist="43180" dir="5400000">
                    <a:srgbClr val="000000">
                      <a:alpha val="65000"/>
                    </a:srgbClr>
                  </a:innerShdw>
                </a:effectLst>
              </a:endParaRPr>
            </a:p>
          </p:txBody>
        </p:sp>
      </p:grpSp>
      <p:sp>
        <p:nvSpPr>
          <p:cNvPr id="40" name="39 CuadroTexto"/>
          <p:cNvSpPr txBox="1"/>
          <p:nvPr/>
        </p:nvSpPr>
        <p:spPr>
          <a:xfrm>
            <a:off x="228601" y="430906"/>
            <a:ext cx="8458200" cy="707886"/>
          </a:xfrm>
          <a:prstGeom prst="rect">
            <a:avLst/>
          </a:prstGeom>
          <a:noFill/>
        </p:spPr>
        <p:txBody>
          <a:bodyPr wrap="square" rtlCol="0">
            <a:spAutoFit/>
          </a:bodyPr>
          <a:lstStyle/>
          <a:p>
            <a:r>
              <a:rPr lang="es-DO" sz="2000" b="1" dirty="0" smtClean="0">
                <a:ln w="1905"/>
                <a:solidFill>
                  <a:srgbClr val="484638"/>
                </a:solidFill>
                <a:effectLst>
                  <a:innerShdw blurRad="69850" dist="43180" dir="5400000">
                    <a:srgbClr val="000000">
                      <a:alpha val="65000"/>
                    </a:srgbClr>
                  </a:innerShdw>
                </a:effectLst>
              </a:rPr>
              <a:t>Programa de Bienestar Estudiantil: Reactivación del Sector de Calzado en zonas tradicionalmente fabricantes en RD.</a:t>
            </a:r>
            <a:endParaRPr lang="es-DO" sz="2000" b="1" dirty="0">
              <a:ln w="1905"/>
              <a:solidFill>
                <a:srgbClr val="484638"/>
              </a:solidFill>
              <a:effectLst>
                <a:innerShdw blurRad="69850" dist="43180" dir="5400000">
                  <a:srgbClr val="000000">
                    <a:alpha val="65000"/>
                  </a:srgbClr>
                </a:innerShdw>
              </a:effectLst>
            </a:endParaRPr>
          </a:p>
        </p:txBody>
      </p:sp>
      <p:pic>
        <p:nvPicPr>
          <p:cNvPr id="22530" name="Picture 2" descr="http://reddecomunicadoresrd.files.wordpress.com/2013/04/14.jpg?w=300&amp;h=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62400"/>
            <a:ext cx="3540386" cy="2667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373392" y="1444823"/>
            <a:ext cx="8313408" cy="646331"/>
          </a:xfrm>
          <a:prstGeom prst="rect">
            <a:avLst/>
          </a:prstGeom>
        </p:spPr>
        <p:txBody>
          <a:bodyPr wrap="square">
            <a:spAutoFit/>
          </a:bodyPr>
          <a:lstStyle/>
          <a:p>
            <a:r>
              <a:rPr lang="es-DO" dirty="0"/>
              <a:t>El gobierno comprará a fabricantes locales 400 mil pares de zapatos para </a:t>
            </a:r>
            <a:r>
              <a:rPr lang="es-DO" dirty="0" smtClean="0"/>
              <a:t>entregarlos </a:t>
            </a:r>
            <a:r>
              <a:rPr lang="es-DO" dirty="0"/>
              <a:t>a estudiantes para el  año escolar </a:t>
            </a:r>
            <a:r>
              <a:rPr lang="es-DO" dirty="0" smtClean="0"/>
              <a:t>2013-2014 con una inversión de a</a:t>
            </a:r>
            <a:endParaRPr lang="es-DO" dirty="0"/>
          </a:p>
        </p:txBody>
      </p:sp>
      <p:sp>
        <p:nvSpPr>
          <p:cNvPr id="3" name="2 Rectángulo"/>
          <p:cNvSpPr/>
          <p:nvPr/>
        </p:nvSpPr>
        <p:spPr>
          <a:xfrm>
            <a:off x="396579" y="2471382"/>
            <a:ext cx="4572000" cy="4524315"/>
          </a:xfrm>
          <a:prstGeom prst="rect">
            <a:avLst/>
          </a:prstGeom>
        </p:spPr>
        <p:txBody>
          <a:bodyPr>
            <a:spAutoFit/>
          </a:bodyPr>
          <a:lstStyle/>
          <a:p>
            <a:r>
              <a:rPr lang="es-DO" dirty="0"/>
              <a:t>Guzmán explicó los avances en el proceso de organización del sector de los fabricantes de calzado que lleva a cabo el Gobierno para insertarlos como proveedores del Estado, como  parte del compromiso del Presidente Danilo Medina de impulsar a las </a:t>
            </a:r>
            <a:r>
              <a:rPr lang="es-DO" dirty="0" err="1"/>
              <a:t>Mipymes</a:t>
            </a:r>
            <a:r>
              <a:rPr lang="es-DO" dirty="0"/>
              <a:t>.</a:t>
            </a:r>
          </a:p>
          <a:p>
            <a:r>
              <a:rPr lang="es-DO" dirty="0"/>
              <a:t>"Nos trasladamos aquí  para ayudarles, para incentivarles a que se formalicen, se registren y participen en los procesos de compras y contrataciones, en especial en la convocatoria que se realizará en las próximas semanas para suplir el calzado escolar que será utilizado en las escuelas" dijo.</a:t>
            </a:r>
          </a:p>
          <a:p>
            <a:r>
              <a:rPr lang="es-DO" dirty="0"/>
              <a:t>Les expresó que los fabricantes locales tienen el potencial necesario para vender botas y calzado militar.</a:t>
            </a:r>
          </a:p>
        </p:txBody>
      </p:sp>
    </p:spTree>
    <p:extLst>
      <p:ext uri="{BB962C8B-B14F-4D97-AF65-F5344CB8AC3E}">
        <p14:creationId xmlns:p14="http://schemas.microsoft.com/office/powerpoint/2010/main" val="2732643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CuadroTexto"/>
          <p:cNvSpPr txBox="1"/>
          <p:nvPr/>
        </p:nvSpPr>
        <p:spPr>
          <a:xfrm>
            <a:off x="381000" y="283458"/>
            <a:ext cx="8610600" cy="400110"/>
          </a:xfrm>
          <a:prstGeom prst="rect">
            <a:avLst/>
          </a:prstGeom>
          <a:noFill/>
        </p:spPr>
        <p:txBody>
          <a:bodyPr wrap="square" rtlCol="0">
            <a:spAutoFit/>
          </a:bodyPr>
          <a:lstStyle/>
          <a:p>
            <a:r>
              <a:rPr lang="es-DO" sz="2000" b="1" dirty="0" smtClean="0">
                <a:ln w="1905"/>
                <a:solidFill>
                  <a:srgbClr val="484638"/>
                </a:solidFill>
                <a:effectLst>
                  <a:innerShdw blurRad="69850" dist="43180" dir="5400000">
                    <a:srgbClr val="000000">
                      <a:alpha val="65000"/>
                    </a:srgbClr>
                  </a:innerShdw>
                </a:effectLst>
              </a:rPr>
              <a:t>Mujeres de la Pascuala, provincia de Saman</a:t>
            </a:r>
            <a:r>
              <a:rPr lang="es-DO" sz="2000" b="1" dirty="0">
                <a:ln w="1905"/>
                <a:solidFill>
                  <a:srgbClr val="484638"/>
                </a:solidFill>
                <a:effectLst>
                  <a:innerShdw blurRad="69850" dist="43180" dir="5400000">
                    <a:srgbClr val="000000">
                      <a:alpha val="65000"/>
                    </a:srgbClr>
                  </a:innerShdw>
                </a:effectLst>
              </a:rPr>
              <a:t>á</a:t>
            </a:r>
          </a:p>
        </p:txBody>
      </p:sp>
      <p:pic>
        <p:nvPicPr>
          <p:cNvPr id="27650" name="Picture 2" descr="http://www.seic.gov.do/media/405348/mujeres%20de%20la%20pascuala%20we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422258"/>
            <a:ext cx="4715610" cy="3131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219200" y="1371599"/>
            <a:ext cx="7654428" cy="2031325"/>
          </a:xfrm>
          <a:prstGeom prst="rect">
            <a:avLst/>
          </a:prstGeom>
        </p:spPr>
        <p:txBody>
          <a:bodyPr wrap="square">
            <a:spAutoFit/>
          </a:bodyPr>
          <a:lstStyle/>
          <a:p>
            <a:r>
              <a:rPr lang="es-DO" dirty="0" smtClean="0"/>
              <a:t>El Ministerio de Industria y Comercio  </a:t>
            </a:r>
            <a:r>
              <a:rPr lang="es-DO" dirty="0"/>
              <a:t>firmó un acuerdo con la Gobernación de Samaná y la Asociación de Mujeres hacia el Futuro de La Pascuala, donde las partes pactaron comprar los productos de limpieza que elabora la Asociación de Mujeres hacia el Futuro de La Pascuala por un año. En dicho pacto se contempla, que la Gobernación se compromete a pagar el monto total de tales productos de limpieza en condiciones apropiadas conforme a la ejecución presupuestaria del gobierno nacional.</a:t>
            </a:r>
          </a:p>
        </p:txBody>
      </p:sp>
      <p:sp>
        <p:nvSpPr>
          <p:cNvPr id="4" name="3 Rectángulo"/>
          <p:cNvSpPr/>
          <p:nvPr/>
        </p:nvSpPr>
        <p:spPr>
          <a:xfrm>
            <a:off x="152400" y="3728881"/>
            <a:ext cx="3574576" cy="1754326"/>
          </a:xfrm>
          <a:prstGeom prst="rect">
            <a:avLst/>
          </a:prstGeom>
        </p:spPr>
        <p:txBody>
          <a:bodyPr wrap="square">
            <a:spAutoFit/>
          </a:bodyPr>
          <a:lstStyle/>
          <a:p>
            <a:pPr algn="ctr"/>
            <a:r>
              <a:rPr lang="es-DO" b="1" dirty="0" smtClean="0"/>
              <a:t>La Dirección de Contrataciones Públicas las acompaña a las mujeres de “La Pascuala” a ser proveedoras del Estado y proveerá capacitación sobre la forma en que pueden proveer al Estado.</a:t>
            </a:r>
            <a:endParaRPr lang="es-DO" b="1" dirty="0"/>
          </a:p>
        </p:txBody>
      </p:sp>
    </p:spTree>
    <p:extLst>
      <p:ext uri="{BB962C8B-B14F-4D97-AF65-F5344CB8AC3E}">
        <p14:creationId xmlns:p14="http://schemas.microsoft.com/office/powerpoint/2010/main" val="27548697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714375" y="533400"/>
            <a:ext cx="7772400" cy="1470025"/>
          </a:xfrm>
          <a:prstGeom prst="rect">
            <a:avLst/>
          </a:prstGeom>
        </p:spPr>
        <p:txBody>
          <a:bodyPr/>
          <a:lstStyle/>
          <a:p>
            <a:pPr lvl="0" algn="ctr">
              <a:spcBef>
                <a:spcPct val="0"/>
              </a:spcBef>
              <a:defRPr/>
            </a:pPr>
            <a:r>
              <a:rPr lang="es-DO" sz="4400" b="1" dirty="0">
                <a:solidFill>
                  <a:schemeClr val="tx2">
                    <a:lumMod val="75000"/>
                  </a:schemeClr>
                </a:solidFill>
                <a:latin typeface="+mj-lt"/>
                <a:ea typeface="+mj-ea"/>
                <a:cs typeface="+mj-cs"/>
              </a:rPr>
              <a:t>Observatorio Social de las Contrataciones Públicas</a:t>
            </a:r>
            <a:endParaRPr kumimoji="0" lang="es-DO"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1026" name="Picture 2" descr="http://3.bp.blogspot.com/-IR4FGFHCTaQ/UBXDcwOZ53I/AAAAAAAAGa4/EDPKaHdldOw/s320/socieda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575" y="2343150"/>
            <a:ext cx="5334000" cy="3352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28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COMISIONES DE VEEDURÍA</a:t>
            </a:r>
            <a:endParaRPr lang="es-CR" dirty="0"/>
          </a:p>
        </p:txBody>
      </p:sp>
      <p:sp>
        <p:nvSpPr>
          <p:cNvPr id="3" name="2 Marcador de contenido"/>
          <p:cNvSpPr>
            <a:spLocks noGrp="1"/>
          </p:cNvSpPr>
          <p:nvPr>
            <p:ph idx="1"/>
          </p:nvPr>
        </p:nvSpPr>
        <p:spPr/>
        <p:txBody>
          <a:bodyPr>
            <a:normAutofit fontScale="92500" lnSpcReduction="10000"/>
          </a:bodyPr>
          <a:lstStyle/>
          <a:p>
            <a:r>
              <a:rPr lang="es-CR" sz="2400" dirty="0" smtClean="0"/>
              <a:t>Iniciativa del Ministerio de la Presidencia de la República.</a:t>
            </a:r>
          </a:p>
          <a:p>
            <a:r>
              <a:rPr lang="es-CR" sz="2400" dirty="0" smtClean="0"/>
              <a:t>Se invitan personas de la sociedad  de reconocida reputación para que observen los procesos. Hasta ahora, sociedad civil, empresa, iglesia católica y evangélica y dos personalidades públicas.</a:t>
            </a:r>
          </a:p>
          <a:p>
            <a:r>
              <a:rPr lang="es-CR" sz="2400" dirty="0" smtClean="0"/>
              <a:t>Tienen independencia de actuación y acceso ilimitado a toda la documentación.</a:t>
            </a:r>
          </a:p>
          <a:p>
            <a:r>
              <a:rPr lang="es-CR" sz="2400" dirty="0" smtClean="0"/>
              <a:t>Se dan su propia regulación y funcionamiento.</a:t>
            </a:r>
          </a:p>
          <a:p>
            <a:r>
              <a:rPr lang="es-CR" sz="2400" dirty="0"/>
              <a:t> </a:t>
            </a:r>
            <a:r>
              <a:rPr lang="es-CR" sz="2400" dirty="0" smtClean="0"/>
              <a:t>Hasta la semana pasada no sabíamos como financiar su funcionamiento pero  por ejemplo en el taller de Panamá el Sr. Jorge Claro mencionó una experiencia con la creación de un fondo tripartito que estaremos planteando como alternativa.</a:t>
            </a:r>
          </a:p>
          <a:p>
            <a:r>
              <a:rPr lang="es-CR" sz="2400" dirty="0"/>
              <a:t> </a:t>
            </a:r>
            <a:r>
              <a:rPr lang="es-CR" sz="2400" dirty="0" smtClean="0"/>
              <a:t>Es importantísima su participación pues se convierten en testigos de  la complejidad y los intereses que se dan en estos procesos.</a:t>
            </a:r>
          </a:p>
          <a:p>
            <a:endParaRPr lang="es-CR" dirty="0"/>
          </a:p>
        </p:txBody>
      </p:sp>
    </p:spTree>
    <p:extLst>
      <p:ext uri="{BB962C8B-B14F-4D97-AF65-F5344CB8AC3E}">
        <p14:creationId xmlns:p14="http://schemas.microsoft.com/office/powerpoint/2010/main" val="627426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smtClean="0"/>
              <a:t>PRIMERA REUNION COMISION VEEDURÍA DEL MINISTERIO DE LA PRESIDENCIA</a:t>
            </a:r>
            <a:endParaRPr lang="es-ES" sz="3600" b="1" dirty="0"/>
          </a:p>
        </p:txBody>
      </p:sp>
      <p:sp>
        <p:nvSpPr>
          <p:cNvPr id="3" name="2 Marcador de contenido"/>
          <p:cNvSpPr>
            <a:spLocks noGrp="1"/>
          </p:cNvSpPr>
          <p:nvPr>
            <p:ph idx="1"/>
          </p:nvPr>
        </p:nvSpPr>
        <p:spPr/>
        <p:txBody>
          <a:bodyPr/>
          <a:lstStyle/>
          <a:p>
            <a:pPr marL="0" indent="0">
              <a:buNone/>
            </a:pPr>
            <a:endParaRPr lang="es-E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812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036638"/>
          </a:xfrm>
        </p:spPr>
        <p:txBody>
          <a:bodyPr>
            <a:normAutofit fontScale="90000"/>
          </a:bodyPr>
          <a:lstStyle/>
          <a:p>
            <a:r>
              <a:rPr lang="es-ES" sz="3600" b="1" cap="all" dirty="0" smtClean="0"/>
              <a:t>Anuncio Comisión de Veeduría</a:t>
            </a:r>
            <a:r>
              <a:rPr lang="es-ES" sz="3600" b="1" dirty="0" smtClean="0"/>
              <a:t/>
            </a:r>
            <a:br>
              <a:rPr lang="es-ES" sz="3600" b="1" dirty="0" smtClean="0"/>
            </a:br>
            <a:r>
              <a:rPr lang="es-ES" sz="3600" b="1" dirty="0" smtClean="0"/>
              <a:t> POLICÍA NACIONAL</a:t>
            </a:r>
            <a:endParaRPr lang="es-ES" sz="3600" b="1" dirty="0"/>
          </a:p>
        </p:txBody>
      </p:sp>
      <p:sp>
        <p:nvSpPr>
          <p:cNvPr id="3" name="2 Marcador de contenido"/>
          <p:cNvSpPr>
            <a:spLocks noGrp="1"/>
          </p:cNvSpPr>
          <p:nvPr>
            <p:ph idx="1"/>
          </p:nvPr>
        </p:nvSpPr>
        <p:spPr/>
        <p:txBody>
          <a:bodyPr/>
          <a:lstStyle/>
          <a:p>
            <a:pPr marL="0" indent="0">
              <a:buNone/>
            </a:pP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2296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688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http://images03.olx.com.ve/ui/11/35/49/1296911772_164202649_1-PUPITRES-TRADICIONALES-MESA-SILLA-PREESCOLAR-PUPITRE-TIPO-TRINEO-Zona-Industrial-Terrinca.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95800" y="4390311"/>
            <a:ext cx="3075496" cy="2467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304800" y="206003"/>
            <a:ext cx="8458200" cy="1200329"/>
          </a:xfrm>
          <a:prstGeom prst="rect">
            <a:avLst/>
          </a:prstGeom>
          <a:noFill/>
        </p:spPr>
        <p:txBody>
          <a:bodyPr wrap="square" rtlCol="0">
            <a:spAutoFit/>
          </a:bodyPr>
          <a:lstStyle/>
          <a:p>
            <a:endParaRPr lang="es-DO" sz="2400" b="1" dirty="0" smtClean="0">
              <a:ln w="1905"/>
              <a:solidFill>
                <a:srgbClr val="484638"/>
              </a:solidFill>
              <a:effectLst>
                <a:innerShdw blurRad="69850" dist="43180" dir="5400000">
                  <a:srgbClr val="000000">
                    <a:alpha val="65000"/>
                  </a:srgbClr>
                </a:innerShdw>
              </a:effectLst>
            </a:endParaRPr>
          </a:p>
          <a:p>
            <a:endParaRPr lang="es-DO" sz="2400" b="1" dirty="0" smtClean="0">
              <a:ln w="1905"/>
              <a:solidFill>
                <a:srgbClr val="484638"/>
              </a:solidFill>
              <a:effectLst>
                <a:innerShdw blurRad="69850" dist="43180" dir="5400000">
                  <a:srgbClr val="000000">
                    <a:alpha val="65000"/>
                  </a:srgbClr>
                </a:innerShdw>
              </a:effectLst>
            </a:endParaRPr>
          </a:p>
          <a:p>
            <a:r>
              <a:rPr lang="es-DO" sz="2400" b="1" dirty="0" smtClean="0">
                <a:ln w="1905"/>
                <a:solidFill>
                  <a:srgbClr val="484638"/>
                </a:solidFill>
                <a:effectLst>
                  <a:innerShdw blurRad="69850" dist="43180" dir="5400000">
                    <a:srgbClr val="000000">
                      <a:alpha val="65000"/>
                    </a:srgbClr>
                  </a:innerShdw>
                </a:effectLst>
              </a:rPr>
              <a:t>Muchos obstáculos por vencer y seguimos aprendiendo:</a:t>
            </a:r>
            <a:endParaRPr lang="es-DO" sz="2400" b="1" dirty="0">
              <a:ln w="1905"/>
              <a:solidFill>
                <a:srgbClr val="484638"/>
              </a:solidFill>
              <a:effectLst>
                <a:innerShdw blurRad="69850" dist="43180" dir="5400000">
                  <a:srgbClr val="000000">
                    <a:alpha val="65000"/>
                  </a:srgbClr>
                </a:innerShdw>
              </a:effectLst>
            </a:endParaRPr>
          </a:p>
        </p:txBody>
      </p:sp>
      <p:sp>
        <p:nvSpPr>
          <p:cNvPr id="16" name="15 Rectángulo"/>
          <p:cNvSpPr/>
          <p:nvPr/>
        </p:nvSpPr>
        <p:spPr>
          <a:xfrm>
            <a:off x="533400" y="1371600"/>
            <a:ext cx="6629399" cy="3693319"/>
          </a:xfrm>
          <a:prstGeom prst="rect">
            <a:avLst/>
          </a:prstGeom>
        </p:spPr>
        <p:txBody>
          <a:bodyPr wrap="square">
            <a:spAutoFit/>
          </a:bodyPr>
          <a:lstStyle/>
          <a:p>
            <a:pPr marL="285750" indent="-285750">
              <a:buFont typeface="Arial" pitchFamily="34" charset="0"/>
              <a:buChar char="•"/>
            </a:pPr>
            <a:r>
              <a:rPr lang="es-DO" dirty="0" smtClean="0"/>
              <a:t>Empresas con </a:t>
            </a:r>
            <a:r>
              <a:rPr lang="es-DO" dirty="0"/>
              <a:t>accionistas </a:t>
            </a:r>
            <a:r>
              <a:rPr lang="es-DO" dirty="0" smtClean="0"/>
              <a:t>y domicilios idénticos: posibilidad de colusión.</a:t>
            </a:r>
          </a:p>
          <a:p>
            <a:endParaRPr lang="es-DO" dirty="0" smtClean="0"/>
          </a:p>
          <a:p>
            <a:pPr marL="285750" indent="-285750">
              <a:buFont typeface="Arial" pitchFamily="34" charset="0"/>
              <a:buChar char="•"/>
            </a:pPr>
            <a:r>
              <a:rPr lang="es-DO" dirty="0" smtClean="0"/>
              <a:t>En </a:t>
            </a:r>
            <a:r>
              <a:rPr lang="es-DO" dirty="0"/>
              <a:t>un mismo proceso,  se realizó </a:t>
            </a:r>
            <a:r>
              <a:rPr lang="es-DO" dirty="0" smtClean="0"/>
              <a:t>la convocatoria </a:t>
            </a:r>
            <a:r>
              <a:rPr lang="es-DO" dirty="0"/>
              <a:t>a MIPYMES y a</a:t>
            </a:r>
          </a:p>
          <a:p>
            <a:r>
              <a:rPr lang="pt-BR" dirty="0" smtClean="0"/>
              <a:t>      </a:t>
            </a:r>
            <a:r>
              <a:rPr lang="pt-BR" dirty="0" err="1" smtClean="0"/>
              <a:t>proveedores</a:t>
            </a:r>
            <a:r>
              <a:rPr lang="pt-BR" dirty="0" smtClean="0"/>
              <a:t> </a:t>
            </a:r>
            <a:r>
              <a:rPr lang="pt-BR" dirty="0"/>
              <a:t>(as) regulares, </a:t>
            </a:r>
            <a:r>
              <a:rPr lang="pt-BR" dirty="0" err="1"/>
              <a:t>lo</a:t>
            </a:r>
            <a:r>
              <a:rPr lang="pt-BR" dirty="0"/>
              <a:t> </a:t>
            </a:r>
            <a:r>
              <a:rPr lang="pt-BR" dirty="0" smtClean="0"/>
              <a:t>que  </a:t>
            </a:r>
            <a:r>
              <a:rPr lang="pt-BR" dirty="0" err="1" smtClean="0"/>
              <a:t>impide</a:t>
            </a:r>
            <a:r>
              <a:rPr lang="pt-BR" dirty="0" smtClean="0"/>
              <a:t> trato diferenciado.</a:t>
            </a:r>
          </a:p>
          <a:p>
            <a:endParaRPr lang="pt-BR" dirty="0" smtClean="0"/>
          </a:p>
          <a:p>
            <a:pPr marL="285750" indent="-285750">
              <a:buFont typeface="Arial" pitchFamily="34" charset="0"/>
              <a:buChar char="•"/>
            </a:pPr>
            <a:r>
              <a:rPr lang="es-DO" dirty="0" smtClean="0"/>
              <a:t>Muchas empresas, hasta el 55%  resultan intermediarias, y en algunos casos  presentaban un mismo suplidor para subcontratar que,  por demás, carece  de los requisitos mínimos para suplir la cantidad de pupitres subcontratados en unos casos.</a:t>
            </a:r>
          </a:p>
          <a:p>
            <a:pPr marL="285750" indent="-285750">
              <a:buFont typeface="Arial" pitchFamily="34" charset="0"/>
              <a:buChar char="•"/>
            </a:pPr>
            <a:endParaRPr lang="es-DO" dirty="0" smtClean="0"/>
          </a:p>
          <a:p>
            <a:endParaRPr lang="pt-BR" dirty="0" smtClean="0"/>
          </a:p>
          <a:p>
            <a:pPr marL="285750" indent="-285750">
              <a:buFont typeface="Arial" pitchFamily="34" charset="0"/>
              <a:buChar char="•"/>
            </a:pPr>
            <a:endParaRPr lang="es-DO" dirty="0"/>
          </a:p>
        </p:txBody>
      </p:sp>
    </p:spTree>
    <p:extLst>
      <p:ext uri="{BB962C8B-B14F-4D97-AF65-F5344CB8AC3E}">
        <p14:creationId xmlns:p14="http://schemas.microsoft.com/office/powerpoint/2010/main" val="3419109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2667000" y="304800"/>
            <a:ext cx="6324600" cy="461665"/>
          </a:xfrm>
          <a:prstGeom prst="rect">
            <a:avLst/>
          </a:prstGeom>
          <a:noFill/>
        </p:spPr>
        <p:txBody>
          <a:bodyPr wrap="square" rtlCol="0">
            <a:spAutoFit/>
          </a:bodyPr>
          <a:lstStyle/>
          <a:p>
            <a:r>
              <a:rPr lang="es-DO" sz="2400" b="1" dirty="0" smtClean="0">
                <a:ln w="1905"/>
                <a:solidFill>
                  <a:srgbClr val="C6C64E"/>
                </a:solidFill>
                <a:effectLst>
                  <a:innerShdw blurRad="69850" dist="43180" dir="5400000">
                    <a:srgbClr val="000000">
                      <a:alpha val="65000"/>
                    </a:srgbClr>
                  </a:innerShdw>
                </a:effectLst>
              </a:rPr>
              <a:t>Venciendo el escepticismo…</a:t>
            </a:r>
            <a:endParaRPr lang="es-DO" sz="2400" b="1" dirty="0">
              <a:ln w="1905"/>
              <a:solidFill>
                <a:srgbClr val="C6C64E"/>
              </a:solidFill>
              <a:effectLst>
                <a:innerShdw blurRad="69850" dist="43180" dir="5400000">
                  <a:srgbClr val="000000">
                    <a:alpha val="65000"/>
                  </a:srgbClr>
                </a:innerShdw>
              </a:effectLst>
            </a:endParaRPr>
          </a:p>
        </p:txBody>
      </p:sp>
      <p:graphicFrame>
        <p:nvGraphicFramePr>
          <p:cNvPr id="42" name="2 Gráfico"/>
          <p:cNvGraphicFramePr>
            <a:graphicFrameLocks/>
          </p:cNvGraphicFramePr>
          <p:nvPr>
            <p:extLst>
              <p:ext uri="{D42A27DB-BD31-4B8C-83A1-F6EECF244321}">
                <p14:modId xmlns:p14="http://schemas.microsoft.com/office/powerpoint/2010/main" val="559626343"/>
              </p:ext>
            </p:extLst>
          </p:nvPr>
        </p:nvGraphicFramePr>
        <p:xfrm>
          <a:off x="609600" y="1071233"/>
          <a:ext cx="6575127" cy="3796099"/>
        </p:xfrm>
        <a:graphic>
          <a:graphicData uri="http://schemas.openxmlformats.org/drawingml/2006/chart">
            <c:chart xmlns:c="http://schemas.openxmlformats.org/drawingml/2006/chart" xmlns:r="http://schemas.openxmlformats.org/officeDocument/2006/relationships" r:id="rId2"/>
          </a:graphicData>
        </a:graphic>
      </p:graphicFrame>
      <p:grpSp>
        <p:nvGrpSpPr>
          <p:cNvPr id="44" name="43 Grupo"/>
          <p:cNvGrpSpPr/>
          <p:nvPr/>
        </p:nvGrpSpPr>
        <p:grpSpPr>
          <a:xfrm>
            <a:off x="3352800" y="366770"/>
            <a:ext cx="5334000" cy="2078860"/>
            <a:chOff x="3352800" y="638175"/>
            <a:chExt cx="5334000" cy="2078860"/>
          </a:xfrm>
        </p:grpSpPr>
        <p:sp>
          <p:nvSpPr>
            <p:cNvPr id="4" name="3 Llamada rectangular"/>
            <p:cNvSpPr/>
            <p:nvPr/>
          </p:nvSpPr>
          <p:spPr>
            <a:xfrm>
              <a:off x="6553200" y="638175"/>
              <a:ext cx="2133600" cy="1774060"/>
            </a:xfrm>
            <a:prstGeom prst="wedgeRectCallout">
              <a:avLst>
                <a:gd name="adj1" fmla="val -152083"/>
                <a:gd name="adj2" fmla="val 47601"/>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2" name="1 Rectángulo"/>
            <p:cNvSpPr/>
            <p:nvPr/>
          </p:nvSpPr>
          <p:spPr>
            <a:xfrm>
              <a:off x="6553200" y="657909"/>
              <a:ext cx="2133600" cy="1754326"/>
            </a:xfrm>
            <a:prstGeom prst="rect">
              <a:avLst/>
            </a:prstGeom>
          </p:spPr>
          <p:txBody>
            <a:bodyPr wrap="square">
              <a:spAutoFit/>
            </a:bodyPr>
            <a:lstStyle/>
            <a:p>
              <a:pPr algn="ctr"/>
              <a:r>
                <a:rPr lang="es-ES_tradnl" dirty="0">
                  <a:cs typeface="Arial"/>
                </a:rPr>
                <a:t>El Registro de Proveedores de la DGCP tiene a la fecha </a:t>
              </a:r>
              <a:r>
                <a:rPr lang="es-ES_tradnl" b="1" dirty="0">
                  <a:solidFill>
                    <a:srgbClr val="A42626"/>
                  </a:solidFill>
                  <a:cs typeface="Arial"/>
                </a:rPr>
                <a:t>33,533 </a:t>
              </a:r>
              <a:r>
                <a:rPr lang="es-ES_tradnl" dirty="0">
                  <a:cs typeface="Arial"/>
                </a:rPr>
                <a:t>proveedores inscritos. </a:t>
              </a:r>
              <a:endParaRPr lang="es-DO" dirty="0"/>
            </a:p>
          </p:txBody>
        </p:sp>
        <p:sp>
          <p:nvSpPr>
            <p:cNvPr id="3" name="2 Elipse"/>
            <p:cNvSpPr/>
            <p:nvPr/>
          </p:nvSpPr>
          <p:spPr>
            <a:xfrm>
              <a:off x="3352800" y="2107435"/>
              <a:ext cx="1066800" cy="6096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DO"/>
            </a:p>
          </p:txBody>
        </p:sp>
      </p:grpSp>
      <p:grpSp>
        <p:nvGrpSpPr>
          <p:cNvPr id="48" name="47 Grupo"/>
          <p:cNvGrpSpPr/>
          <p:nvPr/>
        </p:nvGrpSpPr>
        <p:grpSpPr>
          <a:xfrm>
            <a:off x="5589904" y="2470083"/>
            <a:ext cx="3477896" cy="2051060"/>
            <a:chOff x="5667810" y="3733799"/>
            <a:chExt cx="3477896" cy="2051060"/>
          </a:xfrm>
        </p:grpSpPr>
        <p:sp>
          <p:nvSpPr>
            <p:cNvPr id="45" name="44 Llamada rectangular"/>
            <p:cNvSpPr/>
            <p:nvPr/>
          </p:nvSpPr>
          <p:spPr>
            <a:xfrm>
              <a:off x="6972300" y="3733799"/>
              <a:ext cx="2133600" cy="2051059"/>
            </a:xfrm>
            <a:prstGeom prst="wedgeRectCallout">
              <a:avLst>
                <a:gd name="adj1" fmla="val -67261"/>
                <a:gd name="adj2" fmla="val -19113"/>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46" name="45 Elipse"/>
            <p:cNvSpPr/>
            <p:nvPr/>
          </p:nvSpPr>
          <p:spPr>
            <a:xfrm>
              <a:off x="5667810" y="4143133"/>
              <a:ext cx="914400" cy="42392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DO"/>
            </a:p>
          </p:txBody>
        </p:sp>
        <p:sp>
          <p:nvSpPr>
            <p:cNvPr id="47" name="46 Rectángulo"/>
            <p:cNvSpPr/>
            <p:nvPr/>
          </p:nvSpPr>
          <p:spPr>
            <a:xfrm>
              <a:off x="7012106" y="3753534"/>
              <a:ext cx="2133600" cy="2031325"/>
            </a:xfrm>
            <a:prstGeom prst="rect">
              <a:avLst/>
            </a:prstGeom>
          </p:spPr>
          <p:txBody>
            <a:bodyPr wrap="square">
              <a:spAutoFit/>
            </a:bodyPr>
            <a:lstStyle/>
            <a:p>
              <a:pPr lvl="0" algn="ctr">
                <a:defRPr/>
              </a:pPr>
              <a:r>
                <a:rPr lang="es-ES_tradnl" dirty="0">
                  <a:cs typeface="Arial"/>
                </a:rPr>
                <a:t>De </a:t>
              </a:r>
              <a:r>
                <a:rPr lang="es-ES_tradnl" b="1" dirty="0">
                  <a:cs typeface="Arial"/>
                </a:rPr>
                <a:t>agosto</a:t>
              </a:r>
              <a:r>
                <a:rPr lang="es-ES_tradnl" dirty="0">
                  <a:cs typeface="Arial"/>
                </a:rPr>
                <a:t> 2012 a </a:t>
              </a:r>
              <a:r>
                <a:rPr lang="es-ES_tradnl" b="1" dirty="0">
                  <a:cs typeface="Arial"/>
                </a:rPr>
                <a:t>julio </a:t>
              </a:r>
              <a:r>
                <a:rPr lang="es-ES_tradnl" dirty="0">
                  <a:cs typeface="Arial"/>
                </a:rPr>
                <a:t>2013 hay </a:t>
              </a:r>
              <a:r>
                <a:rPr lang="es-ES_tradnl" b="1" dirty="0">
                  <a:cs typeface="Arial"/>
                </a:rPr>
                <a:t>13,563 </a:t>
              </a:r>
              <a:r>
                <a:rPr lang="es-ES_tradnl" dirty="0">
                  <a:cs typeface="Arial"/>
                </a:rPr>
                <a:t>nuevos proveedores.</a:t>
              </a:r>
              <a:r>
                <a:rPr lang="es-ES_tradnl" b="1" dirty="0">
                  <a:cs typeface="Arial"/>
                </a:rPr>
                <a:t> </a:t>
              </a:r>
              <a:r>
                <a:rPr lang="es-ES_tradnl" dirty="0">
                  <a:cs typeface="Arial"/>
                </a:rPr>
                <a:t>Actualizados unos </a:t>
              </a:r>
              <a:r>
                <a:rPr lang="es-ES_tradnl" b="1" dirty="0">
                  <a:cs typeface="Arial"/>
                </a:rPr>
                <a:t>16,662</a:t>
              </a:r>
              <a:r>
                <a:rPr lang="es-ES_tradnl" dirty="0" smtClean="0">
                  <a:cs typeface="Arial"/>
                </a:rPr>
                <a:t>. </a:t>
              </a:r>
              <a:r>
                <a:rPr lang="es-ES_tradnl" b="1" dirty="0" smtClean="0">
                  <a:solidFill>
                    <a:srgbClr val="A42626"/>
                  </a:solidFill>
                  <a:cs typeface="Arial"/>
                </a:rPr>
                <a:t>Un incremento de 600%</a:t>
              </a:r>
              <a:endParaRPr lang="es-ES_tradnl" b="1" dirty="0">
                <a:solidFill>
                  <a:srgbClr val="A42626"/>
                </a:solidFill>
                <a:cs typeface="Arial"/>
              </a:endParaRPr>
            </a:p>
          </p:txBody>
        </p:sp>
      </p:grpSp>
      <p:grpSp>
        <p:nvGrpSpPr>
          <p:cNvPr id="52" name="51 Grupo"/>
          <p:cNvGrpSpPr/>
          <p:nvPr/>
        </p:nvGrpSpPr>
        <p:grpSpPr>
          <a:xfrm>
            <a:off x="2286000" y="2962275"/>
            <a:ext cx="3317774" cy="2828925"/>
            <a:chOff x="2286000" y="3233680"/>
            <a:chExt cx="3317774" cy="2828925"/>
          </a:xfrm>
        </p:grpSpPr>
        <p:sp>
          <p:nvSpPr>
            <p:cNvPr id="50" name="49 Llamada rectangular"/>
            <p:cNvSpPr/>
            <p:nvPr/>
          </p:nvSpPr>
          <p:spPr>
            <a:xfrm>
              <a:off x="3470173" y="5045840"/>
              <a:ext cx="2133600" cy="1016765"/>
            </a:xfrm>
            <a:prstGeom prst="wedgeRectCallout">
              <a:avLst>
                <a:gd name="adj1" fmla="val -60118"/>
                <a:gd name="adj2" fmla="val -194080"/>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51" name="50 Elipse"/>
            <p:cNvSpPr/>
            <p:nvPr/>
          </p:nvSpPr>
          <p:spPr>
            <a:xfrm>
              <a:off x="2286000" y="3233680"/>
              <a:ext cx="914400" cy="42392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DO"/>
            </a:p>
          </p:txBody>
        </p:sp>
        <p:sp>
          <p:nvSpPr>
            <p:cNvPr id="43" name="Content Placeholder 2"/>
            <p:cNvSpPr txBox="1">
              <a:spLocks/>
            </p:cNvSpPr>
            <p:nvPr/>
          </p:nvSpPr>
          <p:spPr>
            <a:xfrm>
              <a:off x="3451124" y="5083940"/>
              <a:ext cx="2152650" cy="978665"/>
            </a:xfrm>
            <a:prstGeom prst="rect">
              <a:avLst/>
            </a:prstGeom>
          </p:spPr>
          <p:txBody>
            <a:bodyPr/>
            <a:lstStyle>
              <a:lvl1pPr marL="0" indent="0" algn="ctr" defTabSz="457200" rtl="0" eaLnBrk="1" latinLnBrk="0" hangingPunct="1">
                <a:spcBef>
                  <a:spcPct val="20000"/>
                </a:spcBef>
                <a:buFont typeface="Arial"/>
                <a:buNone/>
                <a:defRPr lang="es-DO" sz="4000" b="0" i="0" kern="1200" smtClean="0">
                  <a:solidFill>
                    <a:schemeClr val="tx1"/>
                  </a:solidFill>
                  <a:latin typeface="Adobe Caslon Pro SmBd Italic"/>
                  <a:ea typeface="+mn-ea"/>
                  <a:cs typeface="Adobe Caslon Pro SmBd Italic"/>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s-ES_tradnl" sz="1800" b="1" i="0" u="none" strike="noStrike" kern="1200" cap="none" spc="0" normalizeH="0" baseline="0" noProof="0" dirty="0" smtClean="0">
                  <a:ln>
                    <a:noFill/>
                  </a:ln>
                  <a:effectLst/>
                  <a:uLnTx/>
                  <a:uFillTx/>
                  <a:latin typeface="Calibri"/>
                  <a:cs typeface="Arial"/>
                </a:rPr>
                <a:t>Del </a:t>
              </a:r>
              <a:r>
                <a:rPr kumimoji="0" lang="es-ES_tradnl" sz="1800" b="1" i="0" u="none" strike="noStrike" kern="1200" cap="none" spc="0" normalizeH="0" baseline="0" noProof="0" dirty="0">
                  <a:ln>
                    <a:noFill/>
                  </a:ln>
                  <a:effectLst/>
                  <a:uLnTx/>
                  <a:uFillTx/>
                  <a:latin typeface="Calibri"/>
                  <a:cs typeface="Arial"/>
                </a:rPr>
                <a:t>total </a:t>
              </a:r>
              <a:r>
                <a:rPr kumimoji="0" lang="es-ES_tradnl" sz="1800" b="1" i="0" u="none" strike="noStrike" kern="1200" cap="none" spc="0" normalizeH="0" baseline="0" noProof="0" dirty="0" smtClean="0">
                  <a:ln>
                    <a:noFill/>
                  </a:ln>
                  <a:effectLst/>
                  <a:uLnTx/>
                  <a:uFillTx/>
                  <a:latin typeface="Calibri"/>
                  <a:cs typeface="Arial"/>
                </a:rPr>
                <a:t>16,571 </a:t>
              </a:r>
              <a:r>
                <a:rPr kumimoji="0" lang="es-ES_tradnl" sz="1800" b="0" i="0" u="none" strike="noStrike" kern="1200" cap="none" spc="0" normalizeH="0" baseline="0" noProof="0" dirty="0">
                  <a:ln>
                    <a:noFill/>
                  </a:ln>
                  <a:effectLst/>
                  <a:uLnTx/>
                  <a:uFillTx/>
                  <a:latin typeface="Calibri"/>
                  <a:cs typeface="Arial"/>
                </a:rPr>
                <a:t>corresponden a </a:t>
              </a:r>
              <a:r>
                <a:rPr kumimoji="0" lang="es-ES_tradnl" sz="1800" b="1" i="0" u="none" strike="noStrike" kern="1200" cap="none" spc="0" normalizeH="0" baseline="0" noProof="0" dirty="0" smtClean="0">
                  <a:ln>
                    <a:noFill/>
                  </a:ln>
                  <a:effectLst/>
                  <a:uLnTx/>
                  <a:uFillTx/>
                  <a:latin typeface="Calibri"/>
                  <a:cs typeface="Arial"/>
                </a:rPr>
                <a:t>MIPYMES</a:t>
              </a:r>
              <a:endParaRPr kumimoji="0" lang="es-ES_tradnl" sz="2000" b="0" i="0" u="none" strike="noStrike" kern="1200" cap="none" spc="0" normalizeH="0" baseline="0" noProof="0" dirty="0">
                <a:ln>
                  <a:noFill/>
                </a:ln>
                <a:effectLst/>
                <a:uLnTx/>
                <a:uFillTx/>
                <a:latin typeface="Calibri"/>
                <a:ea typeface="+mn-ea"/>
                <a:cs typeface="Arial"/>
              </a:endParaRPr>
            </a:p>
          </p:txBody>
        </p:sp>
      </p:grpSp>
      <p:grpSp>
        <p:nvGrpSpPr>
          <p:cNvPr id="59" name="58 Grupo"/>
          <p:cNvGrpSpPr/>
          <p:nvPr/>
        </p:nvGrpSpPr>
        <p:grpSpPr>
          <a:xfrm>
            <a:off x="239380" y="4793485"/>
            <a:ext cx="8729483" cy="2035940"/>
            <a:chOff x="239380" y="4793485"/>
            <a:chExt cx="8729483" cy="2035940"/>
          </a:xfrm>
        </p:grpSpPr>
        <p:grpSp>
          <p:nvGrpSpPr>
            <p:cNvPr id="54" name="Group 2"/>
            <p:cNvGrpSpPr/>
            <p:nvPr/>
          </p:nvGrpSpPr>
          <p:grpSpPr>
            <a:xfrm>
              <a:off x="239380" y="4793485"/>
              <a:ext cx="2209051" cy="1828800"/>
              <a:chOff x="2797360" y="1398454"/>
              <a:chExt cx="5760808" cy="4499807"/>
            </a:xfrm>
          </p:grpSpPr>
          <p:pic>
            <p:nvPicPr>
              <p:cNvPr id="55" name="Picture 3" descr="minerd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6989">
                <a:off x="5616861" y="1398454"/>
                <a:ext cx="2941307" cy="4499807"/>
              </a:xfrm>
              <a:prstGeom prst="rect">
                <a:avLst/>
              </a:prstGeom>
              <a:ln w="3175" cap="sq" cmpd="sng">
                <a:solidFill>
                  <a:srgbClr val="4F81BD"/>
                </a:solidFill>
                <a:prstDash val="solid"/>
                <a:miter lim="800000"/>
              </a:ln>
              <a:effectLst>
                <a:outerShdw blurRad="50800" dist="38100" dir="2700000" algn="tl" rotWithShape="0">
                  <a:srgbClr val="000000">
                    <a:alpha val="43000"/>
                  </a:srgbClr>
                </a:outerShdw>
              </a:effectLst>
            </p:spPr>
          </p:pic>
          <p:pic>
            <p:nvPicPr>
              <p:cNvPr id="56" name="Picture 4" descr="minerd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924" y="1398454"/>
                <a:ext cx="3127199" cy="4499806"/>
              </a:xfrm>
              <a:prstGeom prst="rect">
                <a:avLst/>
              </a:prstGeom>
              <a:ln w="3175" cap="sq" cmpd="sng">
                <a:solidFill>
                  <a:srgbClr val="4F81BD"/>
                </a:solidFill>
                <a:prstDash val="solid"/>
                <a:miter lim="800000"/>
              </a:ln>
              <a:effectLst>
                <a:outerShdw blurRad="50800" dist="38100" dir="2700000" algn="tl" rotWithShape="0">
                  <a:srgbClr val="000000">
                    <a:alpha val="43000"/>
                  </a:srgbClr>
                </a:outerShdw>
              </a:effectLst>
            </p:spPr>
          </p:pic>
          <p:pic>
            <p:nvPicPr>
              <p:cNvPr id="57" name="Picture 6" descr="minerd_0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71071">
                <a:off x="2797360" y="1398454"/>
                <a:ext cx="2953053" cy="4491018"/>
              </a:xfrm>
              <a:prstGeom prst="rect">
                <a:avLst/>
              </a:prstGeom>
              <a:ln w="6350" cap="sq" cmpd="sng">
                <a:solidFill>
                  <a:srgbClr val="4F81BD"/>
                </a:solidFill>
                <a:prstDash val="solid"/>
                <a:miter lim="800000"/>
              </a:ln>
              <a:effectLst>
                <a:outerShdw blurRad="50800" dist="38100" dir="2700000" algn="tl" rotWithShape="0">
                  <a:srgbClr val="000000">
                    <a:alpha val="43000"/>
                  </a:srgbClr>
                </a:outerShdw>
              </a:effectLst>
            </p:spPr>
          </p:pic>
        </p:grpSp>
        <p:sp>
          <p:nvSpPr>
            <p:cNvPr id="58" name="57 CuadroTexto"/>
            <p:cNvSpPr txBox="1"/>
            <p:nvPr/>
          </p:nvSpPr>
          <p:spPr>
            <a:xfrm>
              <a:off x="2720463" y="6183094"/>
              <a:ext cx="6248400" cy="646331"/>
            </a:xfrm>
            <a:prstGeom prst="rect">
              <a:avLst/>
            </a:prstGeom>
            <a:noFill/>
          </p:spPr>
          <p:txBody>
            <a:bodyPr wrap="square" rtlCol="0">
              <a:spAutoFit/>
            </a:bodyPr>
            <a:lstStyle/>
            <a:p>
              <a:pPr algn="r"/>
              <a:r>
                <a:rPr lang="es-DO" dirty="0" smtClean="0"/>
                <a:t>Máxima Publicidad en los procesos</a:t>
              </a:r>
            </a:p>
            <a:p>
              <a:pPr algn="r"/>
              <a:r>
                <a:rPr lang="es-DO" dirty="0" smtClean="0"/>
                <a:t>Más Confianza de los Proveedores en el Sistema</a:t>
              </a:r>
              <a:endParaRPr lang="es-DO" dirty="0"/>
            </a:p>
          </p:txBody>
        </p:sp>
      </p:grpSp>
      <p:sp>
        <p:nvSpPr>
          <p:cNvPr id="61" name="60 Rectángulo"/>
          <p:cNvSpPr/>
          <p:nvPr/>
        </p:nvSpPr>
        <p:spPr>
          <a:xfrm>
            <a:off x="2664137" y="5024431"/>
            <a:ext cx="6401414" cy="1200329"/>
          </a:xfrm>
          <a:prstGeom prst="rect">
            <a:avLst/>
          </a:prstGeom>
        </p:spPr>
        <p:txBody>
          <a:bodyPr wrap="square">
            <a:spAutoFit/>
          </a:bodyPr>
          <a:lstStyle/>
          <a:p>
            <a:r>
              <a:rPr lang="es-DO" dirty="0"/>
              <a:t>A </a:t>
            </a:r>
            <a:r>
              <a:rPr lang="es-DO" b="1" dirty="0"/>
              <a:t>Julio del </a:t>
            </a:r>
            <a:r>
              <a:rPr lang="es-DO" b="1" dirty="0" smtClean="0"/>
              <a:t>2013 </a:t>
            </a:r>
            <a:r>
              <a:rPr lang="es-DO" dirty="0"/>
              <a:t>hemos multiplicado la cantidad de procesos publicados pasando de </a:t>
            </a:r>
            <a:r>
              <a:rPr lang="es-DO" dirty="0">
                <a:solidFill>
                  <a:srgbClr val="FF0000"/>
                </a:solidFill>
              </a:rPr>
              <a:t>1,949</a:t>
            </a:r>
            <a:r>
              <a:rPr lang="es-DO" dirty="0"/>
              <a:t> procesos publicados en el período Enero-Julio del 2012 a </a:t>
            </a:r>
            <a:r>
              <a:rPr lang="es-DO" b="1" dirty="0">
                <a:solidFill>
                  <a:srgbClr val="0070C0"/>
                </a:solidFill>
              </a:rPr>
              <a:t>30,416</a:t>
            </a:r>
            <a:r>
              <a:rPr lang="es-DO" dirty="0"/>
              <a:t> en el período Enero-Julio del 2013, un crecimiento de un </a:t>
            </a:r>
            <a:r>
              <a:rPr lang="es-DO" b="1" dirty="0"/>
              <a:t>1500%</a:t>
            </a:r>
            <a:r>
              <a:rPr lang="es-DO" dirty="0"/>
              <a:t>.</a:t>
            </a:r>
          </a:p>
        </p:txBody>
      </p:sp>
    </p:spTree>
    <p:extLst>
      <p:ext uri="{BB962C8B-B14F-4D97-AF65-F5344CB8AC3E}">
        <p14:creationId xmlns:p14="http://schemas.microsoft.com/office/powerpoint/2010/main" val="338880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dor\Desktop\la foto (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838200"/>
            <a:ext cx="40640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dministrador\Desktop\la f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6482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7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R" b="1" dirty="0" smtClean="0">
                <a:solidFill>
                  <a:schemeClr val="tx2"/>
                </a:solidFill>
              </a:rPr>
              <a:t>SITUACION DEL SNCP</a:t>
            </a:r>
            <a:endParaRPr lang="es-CR" b="1" dirty="0">
              <a:solidFill>
                <a:schemeClr val="tx2"/>
              </a:solidFill>
            </a:endParaRPr>
          </a:p>
        </p:txBody>
      </p:sp>
      <p:sp>
        <p:nvSpPr>
          <p:cNvPr id="5" name="4 Marcador de contenido"/>
          <p:cNvSpPr>
            <a:spLocks noGrp="1"/>
          </p:cNvSpPr>
          <p:nvPr>
            <p:ph idx="1"/>
          </p:nvPr>
        </p:nvSpPr>
        <p:spPr/>
        <p:txBody>
          <a:bodyPr>
            <a:normAutofit lnSpcReduction="10000"/>
          </a:bodyPr>
          <a:lstStyle/>
          <a:p>
            <a:r>
              <a:rPr lang="es-DO" dirty="0"/>
              <a:t>Escasa rendición de cuentas y de resultados</a:t>
            </a:r>
            <a:r>
              <a:rPr lang="es-DO" dirty="0" smtClean="0"/>
              <a:t>.</a:t>
            </a:r>
            <a:endParaRPr lang="es-DO" dirty="0"/>
          </a:p>
          <a:p>
            <a:r>
              <a:rPr lang="es-DO" dirty="0"/>
              <a:t>Administración Pública enfocada a grandes obras de infraestructura.</a:t>
            </a:r>
          </a:p>
          <a:p>
            <a:r>
              <a:rPr lang="es-DO" dirty="0"/>
              <a:t>Cultura y practicas  clientelares en la AP: Compras concentradas en reducido número de suplidores</a:t>
            </a:r>
            <a:r>
              <a:rPr lang="es-DO" dirty="0" smtClean="0"/>
              <a:t>.</a:t>
            </a:r>
          </a:p>
          <a:p>
            <a:r>
              <a:rPr lang="es-DO" dirty="0"/>
              <a:t> </a:t>
            </a:r>
            <a:r>
              <a:rPr lang="es-DO" dirty="0" smtClean="0"/>
              <a:t>Serios problemas de pago y presupuesto.</a:t>
            </a:r>
          </a:p>
          <a:p>
            <a:r>
              <a:rPr lang="es-DO" dirty="0"/>
              <a:t> </a:t>
            </a:r>
            <a:r>
              <a:rPr lang="es-DO" dirty="0" smtClean="0"/>
              <a:t>Falta de planificación en las compras y contrataciones.</a:t>
            </a:r>
            <a:endParaRPr lang="es-DO" dirty="0"/>
          </a:p>
          <a:p>
            <a:endParaRPr lang="es-CR" dirty="0"/>
          </a:p>
        </p:txBody>
      </p:sp>
    </p:spTree>
    <p:extLst>
      <p:ext uri="{BB962C8B-B14F-4D97-AF65-F5344CB8AC3E}">
        <p14:creationId xmlns:p14="http://schemas.microsoft.com/office/powerpoint/2010/main" val="4142344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R" b="1" dirty="0" smtClean="0">
                <a:solidFill>
                  <a:schemeClr val="tx2"/>
                </a:solidFill>
              </a:rPr>
              <a:t>Contexto particular de las </a:t>
            </a:r>
            <a:br>
              <a:rPr lang="es-CR" b="1" dirty="0" smtClean="0">
                <a:solidFill>
                  <a:schemeClr val="tx2"/>
                </a:solidFill>
              </a:rPr>
            </a:br>
            <a:r>
              <a:rPr lang="es-CR" b="1" dirty="0" smtClean="0">
                <a:solidFill>
                  <a:schemeClr val="tx2"/>
                </a:solidFill>
              </a:rPr>
              <a:t>MIPYMES</a:t>
            </a:r>
            <a:endParaRPr lang="es-CR" b="1" dirty="0">
              <a:solidFill>
                <a:schemeClr val="tx2"/>
              </a:solidFill>
            </a:endParaRPr>
          </a:p>
        </p:txBody>
      </p:sp>
      <p:sp>
        <p:nvSpPr>
          <p:cNvPr id="10" name="9 Marcador de contenido"/>
          <p:cNvSpPr>
            <a:spLocks noGrp="1"/>
          </p:cNvSpPr>
          <p:nvPr>
            <p:ph idx="1"/>
          </p:nvPr>
        </p:nvSpPr>
        <p:spPr/>
        <p:txBody>
          <a:bodyPr>
            <a:normAutofit lnSpcReduction="10000"/>
          </a:bodyPr>
          <a:lstStyle/>
          <a:p>
            <a:r>
              <a:rPr lang="es-CR" dirty="0" smtClean="0"/>
              <a:t>Ley No.488-08 establece que el 20% de los presupuestos destinados a compras y contrataciones debían ir a las MIPYMES.</a:t>
            </a:r>
          </a:p>
          <a:p>
            <a:r>
              <a:rPr lang="es-CR" dirty="0" smtClean="0"/>
              <a:t>Incluye disposiciones  similares a las de la región.</a:t>
            </a:r>
          </a:p>
          <a:p>
            <a:r>
              <a:rPr lang="es-CR" dirty="0" smtClean="0"/>
              <a:t>Nunca  reglamentada y escasamente implementada.</a:t>
            </a:r>
          </a:p>
          <a:p>
            <a:r>
              <a:rPr lang="es-CR" dirty="0" smtClean="0"/>
              <a:t>Y tenía un mal de origen en la clasificación: muy abarcadora para nuestro mercado.</a:t>
            </a:r>
            <a:endParaRPr lang="es-CR" dirty="0"/>
          </a:p>
        </p:txBody>
      </p:sp>
    </p:spTree>
    <p:extLst>
      <p:ext uri="{BB962C8B-B14F-4D97-AF65-F5344CB8AC3E}">
        <p14:creationId xmlns:p14="http://schemas.microsoft.com/office/powerpoint/2010/main" val="407092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p:nvPr/>
        </p:nvSpPr>
        <p:spPr>
          <a:xfrm>
            <a:off x="304800" y="914400"/>
            <a:ext cx="8382000" cy="1631950"/>
          </a:xfrm>
          <a:prstGeom prst="rect">
            <a:avLst/>
          </a:prstGeom>
          <a:noFill/>
        </p:spPr>
        <p:txBody>
          <a:bodyPr wrap="square">
            <a:spAutoFit/>
          </a:bodyPr>
          <a:lstStyle/>
          <a:p>
            <a:pPr algn="ctr" fontAlgn="auto">
              <a:spcBef>
                <a:spcPts val="0"/>
              </a:spcBef>
              <a:spcAft>
                <a:spcPts val="0"/>
              </a:spcAft>
              <a:defRPr/>
            </a:pPr>
            <a:r>
              <a:rPr lang="es-ES" sz="2000" b="1" dirty="0">
                <a:latin typeface="+mn-lt"/>
                <a:cs typeface="+mn-cs"/>
              </a:rPr>
              <a:t>P</a:t>
            </a:r>
            <a:r>
              <a:rPr lang="es-ES" sz="2000" b="1" dirty="0" smtClean="0">
                <a:latin typeface="+mn-lt"/>
                <a:cs typeface="+mn-cs"/>
              </a:rPr>
              <a:t>ara </a:t>
            </a:r>
            <a:r>
              <a:rPr lang="es-ES" sz="2000" b="1" dirty="0">
                <a:latin typeface="+mn-lt"/>
                <a:cs typeface="+mn-cs"/>
              </a:rPr>
              <a:t>fines legales (</a:t>
            </a:r>
            <a:r>
              <a:rPr lang="es-ES" sz="2000" b="1" dirty="0" smtClean="0">
                <a:latin typeface="+mn-lt"/>
                <a:cs typeface="+mn-cs"/>
              </a:rPr>
              <a:t>Ley </a:t>
            </a:r>
            <a:r>
              <a:rPr lang="es-ES" sz="2000" b="1" dirty="0">
                <a:latin typeface="+mn-lt"/>
                <a:cs typeface="+mn-cs"/>
              </a:rPr>
              <a:t>No.488-08):  se entiende por micro, pequeña y mediana empresa, </a:t>
            </a:r>
            <a:r>
              <a:rPr lang="es-ES" sz="2000" b="1" i="1" dirty="0">
                <a:effectLst>
                  <a:outerShdw blurRad="38100" dist="38100" dir="2700000" algn="tl">
                    <a:srgbClr val="000000">
                      <a:alpha val="43137"/>
                    </a:srgbClr>
                  </a:outerShdw>
                </a:effectLst>
                <a:latin typeface="+mn-lt"/>
                <a:cs typeface="+mn-cs"/>
              </a:rPr>
              <a:t>toda unidad de explotación económica</a:t>
            </a:r>
            <a:r>
              <a:rPr lang="es-ES" sz="2000" b="1" i="1" dirty="0">
                <a:latin typeface="+mn-lt"/>
                <a:cs typeface="+mn-cs"/>
              </a:rPr>
              <a:t>, </a:t>
            </a:r>
            <a:r>
              <a:rPr lang="es-ES" sz="2000" b="1" i="1" dirty="0">
                <a:effectLst>
                  <a:outerShdw blurRad="38100" dist="38100" dir="2700000" algn="tl">
                    <a:srgbClr val="000000">
                      <a:alpha val="43137"/>
                    </a:srgbClr>
                  </a:outerShdw>
                </a:effectLst>
                <a:latin typeface="+mn-lt"/>
                <a:cs typeface="+mn-cs"/>
              </a:rPr>
              <a:t>realizada por una persona natural o jurídica</a:t>
            </a:r>
            <a:r>
              <a:rPr lang="es-ES" sz="2000" b="1" i="1" dirty="0">
                <a:latin typeface="+mn-lt"/>
                <a:cs typeface="+mn-cs"/>
              </a:rPr>
              <a:t>, </a:t>
            </a:r>
            <a:r>
              <a:rPr lang="es-ES" sz="2000" b="1" i="1" dirty="0">
                <a:effectLst>
                  <a:outerShdw blurRad="38100" dist="38100" dir="2700000" algn="tl">
                    <a:srgbClr val="000000">
                      <a:alpha val="43137"/>
                    </a:srgbClr>
                  </a:outerShdw>
                </a:effectLst>
                <a:latin typeface="+mn-lt"/>
                <a:cs typeface="+mn-cs"/>
              </a:rPr>
              <a:t>en actividades empresariales, agropecuarias, industriales, comerciales o de servicio, rural o urbano</a:t>
            </a:r>
            <a:r>
              <a:rPr lang="es-ES" sz="2000" b="1" i="1" dirty="0">
                <a:latin typeface="+mn-lt"/>
                <a:cs typeface="+mn-cs"/>
              </a:rPr>
              <a:t>, </a:t>
            </a:r>
            <a:r>
              <a:rPr lang="es-ES" sz="2000" b="1" dirty="0">
                <a:latin typeface="+mn-lt"/>
                <a:cs typeface="+mn-cs"/>
              </a:rPr>
              <a:t>que responda a los siguientes parámetros:</a:t>
            </a:r>
            <a:endParaRPr lang="en-US" sz="2000" b="1" dirty="0">
              <a:latin typeface="+mn-lt"/>
              <a:cs typeface="+mn-cs"/>
            </a:endParaRPr>
          </a:p>
        </p:txBody>
      </p:sp>
      <p:graphicFrame>
        <p:nvGraphicFramePr>
          <p:cNvPr id="3" name="6 Tabla"/>
          <p:cNvGraphicFramePr>
            <a:graphicFrameLocks noGrp="1"/>
          </p:cNvGraphicFramePr>
          <p:nvPr>
            <p:extLst/>
          </p:nvPr>
        </p:nvGraphicFramePr>
        <p:xfrm>
          <a:off x="914400" y="2743200"/>
          <a:ext cx="7391400" cy="3474184"/>
        </p:xfrm>
        <a:graphic>
          <a:graphicData uri="http://schemas.openxmlformats.org/drawingml/2006/table">
            <a:tbl>
              <a:tblPr/>
              <a:tblGrid>
                <a:gridCol w="2135808"/>
                <a:gridCol w="1921648"/>
                <a:gridCol w="1551210"/>
                <a:gridCol w="1782734"/>
              </a:tblGrid>
              <a:tr h="434273">
                <a:tc>
                  <a:txBody>
                    <a:bodyPr/>
                    <a:lstStyle/>
                    <a:p>
                      <a:pPr algn="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chemeClr val="tx2">
                              <a:lumMod val="75000"/>
                            </a:schemeClr>
                          </a:solidFill>
                          <a:latin typeface="Calibri"/>
                        </a:rPr>
                        <a:t>No. trabajadores</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600" b="1" i="0" u="none" strike="noStrike" dirty="0" err="1">
                          <a:solidFill>
                            <a:schemeClr val="tx2">
                              <a:lumMod val="75000"/>
                            </a:schemeClr>
                          </a:solidFill>
                          <a:latin typeface="Calibri"/>
                        </a:rPr>
                        <a:t>Activos</a:t>
                      </a:r>
                      <a:endParaRPr lang="en-US" sz="1600" b="1" i="0" u="none" strike="noStrike" dirty="0">
                        <a:solidFill>
                          <a:schemeClr val="tx2">
                            <a:lumMod val="75000"/>
                          </a:schemeClr>
                        </a:solidFill>
                        <a:latin typeface="Calibri"/>
                      </a:endParaRP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b"/>
                      <a:r>
                        <a:rPr lang="en-US" sz="1600" b="1" i="0" u="none" strike="noStrike" dirty="0" err="1">
                          <a:solidFill>
                            <a:schemeClr val="tx2">
                              <a:lumMod val="75000"/>
                            </a:schemeClr>
                          </a:solidFill>
                          <a:latin typeface="Calibri"/>
                        </a:rPr>
                        <a:t>Ingresos</a:t>
                      </a:r>
                      <a:r>
                        <a:rPr lang="en-US" sz="1600" b="1" i="0" u="none" strike="noStrike" dirty="0">
                          <a:solidFill>
                            <a:schemeClr val="tx2">
                              <a:lumMod val="75000"/>
                            </a:schemeClr>
                          </a:solidFill>
                          <a:latin typeface="Calibri"/>
                        </a:rPr>
                        <a:t> </a:t>
                      </a:r>
                      <a:r>
                        <a:rPr lang="en-US" sz="1600" b="1" i="0" u="none" strike="noStrike" dirty="0" err="1">
                          <a:solidFill>
                            <a:schemeClr val="tx2">
                              <a:lumMod val="75000"/>
                            </a:schemeClr>
                          </a:solidFill>
                          <a:latin typeface="Calibri"/>
                        </a:rPr>
                        <a:t>Brutos</a:t>
                      </a:r>
                      <a:endParaRPr lang="en-US" sz="1600" b="1" i="0" u="none" strike="noStrike" dirty="0">
                        <a:solidFill>
                          <a:schemeClr val="tx2">
                            <a:lumMod val="75000"/>
                          </a:schemeClr>
                        </a:solidFill>
                        <a:latin typeface="Calibri"/>
                      </a:endParaRPr>
                    </a:p>
                  </a:txBody>
                  <a:tcPr marL="9525" marR="9525" marT="9525" marB="0" anchor="b">
                    <a:lnL>
                      <a:noFill/>
                    </a:lnL>
                    <a:lnR>
                      <a:noFill/>
                    </a:lnR>
                    <a:lnT>
                      <a:noFill/>
                    </a:lnT>
                    <a:lnB>
                      <a:noFill/>
                    </a:lnB>
                    <a:solidFill>
                      <a:schemeClr val="tx2">
                        <a:lumMod val="20000"/>
                        <a:lumOff val="80000"/>
                      </a:schemeClr>
                    </a:solidFill>
                  </a:tcPr>
                </a:tc>
              </a:tr>
              <a:tr h="434273">
                <a:tc>
                  <a:txBody>
                    <a:bodyPr/>
                    <a:lstStyle/>
                    <a:p>
                      <a:pPr algn="ctr" fontAlgn="b"/>
                      <a:r>
                        <a:rPr lang="en-US" sz="1600" b="1" i="0" u="none" strike="noStrike" dirty="0" err="1">
                          <a:solidFill>
                            <a:schemeClr val="accent3">
                              <a:lumMod val="50000"/>
                            </a:schemeClr>
                          </a:solidFill>
                          <a:latin typeface="Calibri"/>
                        </a:rPr>
                        <a:t>Microempresa</a:t>
                      </a:r>
                      <a:r>
                        <a:rPr lang="en-US" sz="1600" b="1" i="0" u="none" strike="noStrike" dirty="0">
                          <a:solidFill>
                            <a:schemeClr val="accent3">
                              <a:lumMod val="50000"/>
                            </a:schemeClr>
                          </a:solidFill>
                          <a:latin typeface="Calibri"/>
                        </a:rPr>
                        <a:t>:</a:t>
                      </a:r>
                    </a:p>
                  </a:txBody>
                  <a:tcPr marL="9525" marR="9525" marT="9525" marB="0" anchor="b">
                    <a:lnL>
                      <a:noFill/>
                    </a:lnL>
                    <a:lnR>
                      <a:noFill/>
                    </a:lnR>
                    <a:lnT>
                      <a:noFill/>
                    </a:lnT>
                    <a:lnB>
                      <a:noFill/>
                    </a:lnB>
                    <a:solidFill>
                      <a:schemeClr val="accent3">
                        <a:lumMod val="60000"/>
                        <a:lumOff val="40000"/>
                      </a:schemeClr>
                    </a:solidFill>
                  </a:tcPr>
                </a:tc>
                <a:tc>
                  <a:txBody>
                    <a:bodyPr/>
                    <a:lstStyle/>
                    <a:p>
                      <a:pPr algn="ctr" fontAlgn="b"/>
                      <a:r>
                        <a:rPr lang="en-US" sz="1600" b="1" i="0" u="none" strike="noStrike" dirty="0">
                          <a:solidFill>
                            <a:srgbClr val="000000"/>
                          </a:solidFill>
                          <a:latin typeface="Calibri"/>
                        </a:rPr>
                        <a:t> 1 - 15</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err="1" smtClean="0">
                          <a:solidFill>
                            <a:srgbClr val="000000"/>
                          </a:solidFill>
                          <a:latin typeface="Calibri"/>
                        </a:rPr>
                        <a:t>Hasta</a:t>
                      </a:r>
                      <a:r>
                        <a:rPr lang="en-US" sz="1600" b="1" i="0" u="none" strike="noStrike" dirty="0" smtClean="0">
                          <a:solidFill>
                            <a:srgbClr val="000000"/>
                          </a:solidFill>
                          <a:latin typeface="Calibri"/>
                        </a:rPr>
                        <a:t> 3 </a:t>
                      </a:r>
                      <a:r>
                        <a:rPr lang="en-US" sz="1600" b="1" i="0" u="none" strike="noStrike" dirty="0" err="1">
                          <a:solidFill>
                            <a:srgbClr val="000000"/>
                          </a:solidFill>
                          <a:latin typeface="Calibri"/>
                        </a:rPr>
                        <a:t>millones</a:t>
                      </a:r>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err="1" smtClean="0">
                          <a:solidFill>
                            <a:srgbClr val="000000"/>
                          </a:solidFill>
                          <a:latin typeface="Calibri"/>
                        </a:rPr>
                        <a:t>Hasta</a:t>
                      </a:r>
                      <a:r>
                        <a:rPr lang="en-US" sz="1600" b="1" i="0" u="none" strike="noStrike" smtClean="0">
                          <a:solidFill>
                            <a:srgbClr val="000000"/>
                          </a:solidFill>
                          <a:latin typeface="Calibri"/>
                        </a:rPr>
                        <a:t> 6 </a:t>
                      </a:r>
                      <a:r>
                        <a:rPr lang="en-US" sz="1600" b="1" i="0" u="none" strike="noStrike" dirty="0" err="1" smtClean="0">
                          <a:solidFill>
                            <a:srgbClr val="000000"/>
                          </a:solidFill>
                          <a:latin typeface="Calibri"/>
                        </a:rPr>
                        <a:t>millones</a:t>
                      </a:r>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r>
              <a:tr h="434273">
                <a:tc>
                  <a:txBody>
                    <a:bodyPr/>
                    <a:lstStyle/>
                    <a:p>
                      <a:pPr algn="ct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r>
              <a:tr h="434273">
                <a:tc>
                  <a:txBody>
                    <a:bodyPr/>
                    <a:lstStyle/>
                    <a:p>
                      <a:pPr algn="ctr" fontAlgn="b"/>
                      <a:r>
                        <a:rPr lang="en-US" sz="1600" b="1" i="0" u="none" strike="noStrike" dirty="0" err="1">
                          <a:solidFill>
                            <a:schemeClr val="accent6">
                              <a:lumMod val="75000"/>
                            </a:schemeClr>
                          </a:solidFill>
                          <a:latin typeface="Calibri"/>
                        </a:rPr>
                        <a:t>Pequeña</a:t>
                      </a:r>
                      <a:r>
                        <a:rPr lang="en-US" sz="1600" b="1" i="0" u="none" strike="noStrike" dirty="0">
                          <a:solidFill>
                            <a:schemeClr val="accent6">
                              <a:lumMod val="75000"/>
                            </a:schemeClr>
                          </a:solidFill>
                          <a:latin typeface="Calibri"/>
                        </a:rPr>
                        <a:t> </a:t>
                      </a:r>
                      <a:r>
                        <a:rPr lang="en-US" sz="1600" b="1" i="0" u="none" strike="noStrike" dirty="0" err="1">
                          <a:solidFill>
                            <a:schemeClr val="accent6">
                              <a:lumMod val="75000"/>
                            </a:schemeClr>
                          </a:solidFill>
                          <a:latin typeface="Calibri"/>
                        </a:rPr>
                        <a:t>Empresa</a:t>
                      </a:r>
                      <a:r>
                        <a:rPr lang="en-US" sz="1600" b="1" i="0" u="none" strike="noStrike" dirty="0">
                          <a:solidFill>
                            <a:schemeClr val="accent6">
                              <a:lumMod val="75000"/>
                            </a:schemeClr>
                          </a:solidFill>
                          <a:latin typeface="Calibri"/>
                        </a:rPr>
                        <a:t>:</a:t>
                      </a:r>
                    </a:p>
                  </a:txBody>
                  <a:tcPr marL="9525" marR="9525" marT="9525" marB="0" anchor="b">
                    <a:lnL>
                      <a:noFill/>
                    </a:lnL>
                    <a:lnR>
                      <a:noFill/>
                    </a:lnR>
                    <a:lnT>
                      <a:noFill/>
                    </a:lnT>
                    <a:lnB>
                      <a:noFill/>
                    </a:lnB>
                    <a:solidFill>
                      <a:schemeClr val="accent6">
                        <a:lumMod val="40000"/>
                        <a:lumOff val="60000"/>
                      </a:schemeClr>
                    </a:solidFill>
                  </a:tcPr>
                </a:tc>
                <a:tc>
                  <a:txBody>
                    <a:bodyPr/>
                    <a:lstStyle/>
                    <a:p>
                      <a:pPr algn="ctr" fontAlgn="b"/>
                      <a:r>
                        <a:rPr lang="en-US" sz="1600" b="1" i="0" u="none" strike="noStrike" dirty="0">
                          <a:solidFill>
                            <a:srgbClr val="000000"/>
                          </a:solidFill>
                          <a:latin typeface="Calibri"/>
                        </a:rPr>
                        <a:t> 16 - 60</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3,000,000.01</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6,000,000.01</a:t>
                      </a:r>
                    </a:p>
                  </a:txBody>
                  <a:tcPr marL="9525" marR="9525" marT="9525" marB="0" anchor="b">
                    <a:lnL>
                      <a:noFill/>
                    </a:lnL>
                    <a:lnR>
                      <a:noFill/>
                    </a:lnR>
                    <a:lnT>
                      <a:noFill/>
                    </a:lnT>
                    <a:lnB>
                      <a:noFill/>
                    </a:lnB>
                    <a:solidFill>
                      <a:schemeClr val="accent6">
                        <a:lumMod val="20000"/>
                        <a:lumOff val="80000"/>
                      </a:schemeClr>
                    </a:solidFill>
                  </a:tcPr>
                </a:tc>
              </a:tr>
              <a:tr h="434273">
                <a:tc>
                  <a:txBody>
                    <a:bodyPr/>
                    <a:lstStyle/>
                    <a:p>
                      <a:pPr algn="ct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a 12 </a:t>
                      </a:r>
                      <a:r>
                        <a:rPr lang="en-US" sz="1600" b="1" i="0" u="none" strike="noStrike" dirty="0" err="1">
                          <a:solidFill>
                            <a:srgbClr val="000000"/>
                          </a:solidFill>
                          <a:latin typeface="Calibri"/>
                        </a:rPr>
                        <a:t>millones</a:t>
                      </a:r>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a 40 </a:t>
                      </a:r>
                      <a:r>
                        <a:rPr lang="en-US" sz="1600" b="1" i="0" u="none" strike="noStrike" dirty="0" err="1">
                          <a:solidFill>
                            <a:srgbClr val="000000"/>
                          </a:solidFill>
                          <a:latin typeface="Calibri"/>
                        </a:rPr>
                        <a:t>millones</a:t>
                      </a:r>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r>
              <a:tr h="434273">
                <a:tc>
                  <a:txBody>
                    <a:bodyPr/>
                    <a:lstStyle/>
                    <a:p>
                      <a:pPr algn="ct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r>
              <a:tr h="434273">
                <a:tc>
                  <a:txBody>
                    <a:bodyPr/>
                    <a:lstStyle/>
                    <a:p>
                      <a:pPr algn="ctr" fontAlgn="b"/>
                      <a:r>
                        <a:rPr lang="en-US" sz="1600" b="1" i="0" u="none" strike="noStrike" dirty="0">
                          <a:solidFill>
                            <a:schemeClr val="accent2">
                              <a:lumMod val="75000"/>
                            </a:schemeClr>
                          </a:solidFill>
                          <a:latin typeface="Calibri"/>
                        </a:rPr>
                        <a:t> </a:t>
                      </a:r>
                      <a:r>
                        <a:rPr lang="en-US" sz="1600" b="1" i="0" u="none" strike="noStrike" dirty="0" err="1">
                          <a:solidFill>
                            <a:schemeClr val="accent2">
                              <a:lumMod val="75000"/>
                            </a:schemeClr>
                          </a:solidFill>
                          <a:latin typeface="Calibri"/>
                        </a:rPr>
                        <a:t>Mediana</a:t>
                      </a:r>
                      <a:r>
                        <a:rPr lang="en-US" sz="1600" b="1" i="0" u="none" strike="noStrike" dirty="0">
                          <a:solidFill>
                            <a:schemeClr val="accent2">
                              <a:lumMod val="75000"/>
                            </a:schemeClr>
                          </a:solidFill>
                          <a:latin typeface="Calibri"/>
                        </a:rPr>
                        <a:t> </a:t>
                      </a:r>
                      <a:r>
                        <a:rPr lang="en-US" sz="1600" b="1" i="0" u="none" strike="noStrike" dirty="0" err="1">
                          <a:solidFill>
                            <a:schemeClr val="accent2">
                              <a:lumMod val="75000"/>
                            </a:schemeClr>
                          </a:solidFill>
                          <a:latin typeface="Calibri"/>
                        </a:rPr>
                        <a:t>Empresa</a:t>
                      </a:r>
                      <a:r>
                        <a:rPr lang="en-US" sz="1600" b="1" i="0" u="none" strike="noStrike" dirty="0">
                          <a:solidFill>
                            <a:schemeClr val="accent2">
                              <a:lumMod val="75000"/>
                            </a:schemeClr>
                          </a:solidFill>
                          <a:latin typeface="Calibri"/>
                        </a:rPr>
                        <a:t>:</a:t>
                      </a:r>
                    </a:p>
                  </a:txBody>
                  <a:tcPr marL="9525" marR="9525" marT="9525" marB="0" anchor="b">
                    <a:lnL>
                      <a:noFill/>
                    </a:lnL>
                    <a:lnR>
                      <a:noFill/>
                    </a:lnR>
                    <a:lnT>
                      <a:noFill/>
                    </a:lnT>
                    <a:lnB>
                      <a:noFill/>
                    </a:lnB>
                    <a:solidFill>
                      <a:schemeClr val="accent2">
                        <a:lumMod val="40000"/>
                        <a:lumOff val="60000"/>
                      </a:schemeClr>
                    </a:solidFill>
                  </a:tcPr>
                </a:tc>
                <a:tc>
                  <a:txBody>
                    <a:bodyPr/>
                    <a:lstStyle/>
                    <a:p>
                      <a:pPr algn="ctr" fontAlgn="b"/>
                      <a:r>
                        <a:rPr lang="en-US" sz="1600" b="1" i="0" u="none" strike="noStrike" dirty="0">
                          <a:solidFill>
                            <a:srgbClr val="000000"/>
                          </a:solidFill>
                          <a:latin typeface="Calibri"/>
                        </a:rPr>
                        <a:t> 61 - 200</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12,000,000.01</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40,000,000.01</a:t>
                      </a:r>
                    </a:p>
                  </a:txBody>
                  <a:tcPr marL="9525" marR="9525" marT="9525" marB="0" anchor="b">
                    <a:lnL>
                      <a:noFill/>
                    </a:lnL>
                    <a:lnR>
                      <a:noFill/>
                    </a:lnR>
                    <a:lnT>
                      <a:noFill/>
                    </a:lnT>
                    <a:lnB>
                      <a:noFill/>
                    </a:lnB>
                    <a:solidFill>
                      <a:schemeClr val="accent6">
                        <a:lumMod val="20000"/>
                        <a:lumOff val="80000"/>
                      </a:schemeClr>
                    </a:solidFill>
                  </a:tcPr>
                </a:tc>
              </a:tr>
              <a:tr h="434273">
                <a:tc>
                  <a:txBody>
                    <a:bodyPr/>
                    <a:lstStyle/>
                    <a:p>
                      <a:pPr algn="r" fontAlgn="b"/>
                      <a:endParaRPr lang="en-US" sz="16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a 40 </a:t>
                      </a:r>
                      <a:r>
                        <a:rPr lang="en-US" sz="1600" b="1" i="0" u="none" strike="noStrike" dirty="0" err="1">
                          <a:solidFill>
                            <a:srgbClr val="000000"/>
                          </a:solidFill>
                          <a:latin typeface="Calibri"/>
                        </a:rPr>
                        <a:t>millones</a:t>
                      </a:r>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1" i="0" u="none" strike="noStrike" dirty="0">
                          <a:solidFill>
                            <a:srgbClr val="000000"/>
                          </a:solidFill>
                          <a:latin typeface="Calibri"/>
                        </a:rPr>
                        <a:t>a 150 </a:t>
                      </a:r>
                      <a:r>
                        <a:rPr lang="en-US" sz="1600" b="1" i="0" u="none" strike="noStrike" dirty="0" err="1">
                          <a:solidFill>
                            <a:srgbClr val="000000"/>
                          </a:solidFill>
                          <a:latin typeface="Calibri"/>
                        </a:rPr>
                        <a:t>millones</a:t>
                      </a:r>
                      <a:endParaRPr lang="en-US" sz="1600" b="1" i="0" u="none" strike="noStrike" dirty="0">
                        <a:solidFill>
                          <a:srgbClr val="000000"/>
                        </a:solidFill>
                        <a:latin typeface="Calibri"/>
                      </a:endParaRPr>
                    </a:p>
                  </a:txBody>
                  <a:tcPr marL="9525" marR="9525" marT="9525" marB="0" anchor="b">
                    <a:lnL>
                      <a:noFill/>
                    </a:lnL>
                    <a:lnR>
                      <a:noFill/>
                    </a:lnR>
                    <a:lnT>
                      <a:noFill/>
                    </a:lnT>
                    <a:lnB>
                      <a:noFill/>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4201325480"/>
      </p:ext>
    </p:extLst>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ráfico de barras"/>
          <p:cNvPicPr/>
          <p:nvPr/>
        </p:nvPicPr>
        <p:blipFill>
          <a:blip r:embed="rId2" cstate="print"/>
          <a:srcRect/>
          <a:stretch>
            <a:fillRect/>
          </a:stretch>
        </p:blipFill>
        <p:spPr bwMode="auto">
          <a:xfrm>
            <a:off x="1331640" y="0"/>
            <a:ext cx="6477000" cy="6858000"/>
          </a:xfrm>
          <a:prstGeom prst="rect">
            <a:avLst/>
          </a:prstGeom>
          <a:noFill/>
          <a:ln w="9525">
            <a:noFill/>
            <a:miter lim="800000"/>
            <a:headEnd/>
            <a:tailEnd/>
          </a:ln>
          <a:effectLst>
            <a:softEdge rad="127000"/>
          </a:effectLst>
        </p:spPr>
      </p:pic>
      <p:sp>
        <p:nvSpPr>
          <p:cNvPr id="3" name="2 CuadroTexto"/>
          <p:cNvSpPr txBox="1"/>
          <p:nvPr/>
        </p:nvSpPr>
        <p:spPr>
          <a:xfrm>
            <a:off x="3352800" y="2590800"/>
            <a:ext cx="838200" cy="338554"/>
          </a:xfrm>
          <a:prstGeom prst="rect">
            <a:avLst/>
          </a:prstGeom>
          <a:noFill/>
        </p:spPr>
        <p:txBody>
          <a:bodyPr wrap="square" rtlCol="0">
            <a:spAutoFit/>
          </a:bodyPr>
          <a:lstStyle/>
          <a:p>
            <a:r>
              <a:rPr lang="en-US" sz="1600" b="1" dirty="0" smtClean="0"/>
              <a:t>66.2%</a:t>
            </a:r>
            <a:endParaRPr lang="en-US" sz="1600" b="1" dirty="0"/>
          </a:p>
        </p:txBody>
      </p:sp>
      <p:sp>
        <p:nvSpPr>
          <p:cNvPr id="4" name="3 CuadroTexto"/>
          <p:cNvSpPr txBox="1"/>
          <p:nvPr/>
        </p:nvSpPr>
        <p:spPr>
          <a:xfrm>
            <a:off x="3733800" y="4953000"/>
            <a:ext cx="685800" cy="307777"/>
          </a:xfrm>
          <a:prstGeom prst="rect">
            <a:avLst/>
          </a:prstGeom>
          <a:noFill/>
        </p:spPr>
        <p:txBody>
          <a:bodyPr wrap="square" rtlCol="0">
            <a:spAutoFit/>
          </a:bodyPr>
          <a:lstStyle/>
          <a:p>
            <a:r>
              <a:rPr lang="en-US" sz="1400" b="1" dirty="0" smtClean="0"/>
              <a:t>20.7%</a:t>
            </a:r>
            <a:endParaRPr lang="en-US" sz="1400" b="1" dirty="0"/>
          </a:p>
        </p:txBody>
      </p:sp>
      <p:sp>
        <p:nvSpPr>
          <p:cNvPr id="5" name="4 CuadroTexto"/>
          <p:cNvSpPr txBox="1"/>
          <p:nvPr/>
        </p:nvSpPr>
        <p:spPr>
          <a:xfrm rot="1535755">
            <a:off x="5334000" y="4536744"/>
            <a:ext cx="685800" cy="307777"/>
          </a:xfrm>
          <a:prstGeom prst="rect">
            <a:avLst/>
          </a:prstGeom>
          <a:noFill/>
        </p:spPr>
        <p:txBody>
          <a:bodyPr wrap="square" rtlCol="0">
            <a:spAutoFit/>
          </a:bodyPr>
          <a:lstStyle/>
          <a:p>
            <a:r>
              <a:rPr lang="en-US" sz="1400" b="1" dirty="0" smtClean="0"/>
              <a:t>5.2%</a:t>
            </a:r>
            <a:endParaRPr lang="en-US" sz="1400" b="1" dirty="0"/>
          </a:p>
        </p:txBody>
      </p:sp>
      <p:sp>
        <p:nvSpPr>
          <p:cNvPr id="6" name="5 CuadroTexto"/>
          <p:cNvSpPr txBox="1"/>
          <p:nvPr/>
        </p:nvSpPr>
        <p:spPr>
          <a:xfrm rot="1224143">
            <a:off x="5530463" y="4189594"/>
            <a:ext cx="685800" cy="307777"/>
          </a:xfrm>
          <a:prstGeom prst="rect">
            <a:avLst/>
          </a:prstGeom>
          <a:noFill/>
        </p:spPr>
        <p:txBody>
          <a:bodyPr wrap="square" rtlCol="0">
            <a:spAutoFit/>
          </a:bodyPr>
          <a:lstStyle/>
          <a:p>
            <a:r>
              <a:rPr lang="en-US" sz="1400" b="1" dirty="0" smtClean="0"/>
              <a:t>2.2%</a:t>
            </a:r>
            <a:endParaRPr lang="en-US" sz="1400" b="1" dirty="0"/>
          </a:p>
        </p:txBody>
      </p:sp>
      <p:sp>
        <p:nvSpPr>
          <p:cNvPr id="7" name="7 CuadroTexto"/>
          <p:cNvSpPr txBox="1"/>
          <p:nvPr/>
        </p:nvSpPr>
        <p:spPr>
          <a:xfrm>
            <a:off x="1752600" y="152400"/>
            <a:ext cx="5791200" cy="523220"/>
          </a:xfrm>
          <a:prstGeom prst="rect">
            <a:avLst/>
          </a:prstGeom>
          <a:solidFill>
            <a:schemeClr val="bg1"/>
          </a:solidFill>
        </p:spPr>
        <p:txBody>
          <a:bodyPr wrap="square" rtlCol="0">
            <a:spAutoFit/>
          </a:bodyPr>
          <a:lstStyle/>
          <a:p>
            <a:r>
              <a:rPr lang="en-US" sz="2800" b="1" dirty="0" err="1" smtClean="0">
                <a:solidFill>
                  <a:srgbClr val="002060"/>
                </a:solidFill>
                <a:effectLst>
                  <a:outerShdw blurRad="38100" dist="38100" dir="2700000" algn="tl">
                    <a:srgbClr val="000000">
                      <a:alpha val="43137"/>
                    </a:srgbClr>
                  </a:outerShdw>
                </a:effectLst>
              </a:rPr>
              <a:t>Distribución</a:t>
            </a:r>
            <a:r>
              <a:rPr lang="en-US" sz="2800" b="1" dirty="0" smtClean="0">
                <a:solidFill>
                  <a:srgbClr val="002060"/>
                </a:solidFill>
                <a:effectLst>
                  <a:outerShdw blurRad="38100" dist="38100" dir="2700000" algn="tl">
                    <a:srgbClr val="000000">
                      <a:alpha val="43137"/>
                    </a:srgbClr>
                  </a:outerShdw>
                </a:effectLst>
              </a:rPr>
              <a:t> </a:t>
            </a:r>
            <a:r>
              <a:rPr lang="en-US" sz="2800" b="1" dirty="0" err="1" smtClean="0">
                <a:solidFill>
                  <a:srgbClr val="002060"/>
                </a:solidFill>
                <a:effectLst>
                  <a:outerShdw blurRad="38100" dist="38100" dir="2700000" algn="tl">
                    <a:srgbClr val="000000">
                      <a:alpha val="43137"/>
                    </a:srgbClr>
                  </a:outerShdw>
                </a:effectLst>
              </a:rPr>
              <a:t>Mipymes</a:t>
            </a:r>
            <a:r>
              <a:rPr lang="en-US" sz="2800" b="1" dirty="0" smtClean="0">
                <a:solidFill>
                  <a:srgbClr val="002060"/>
                </a:solidFill>
                <a:effectLst>
                  <a:outerShdw blurRad="38100" dist="38100" dir="2700000" algn="tl">
                    <a:srgbClr val="000000">
                      <a:alpha val="43137"/>
                    </a:srgbClr>
                  </a:outerShdw>
                </a:effectLst>
              </a:rPr>
              <a:t> </a:t>
            </a:r>
            <a:r>
              <a:rPr lang="en-US" sz="2800" b="1" dirty="0" err="1" smtClean="0">
                <a:solidFill>
                  <a:srgbClr val="002060"/>
                </a:solidFill>
                <a:effectLst>
                  <a:outerShdw blurRad="38100" dist="38100" dir="2700000" algn="tl">
                    <a:srgbClr val="000000">
                      <a:alpha val="43137"/>
                    </a:srgbClr>
                  </a:outerShdw>
                </a:effectLst>
              </a:rPr>
              <a:t>por</a:t>
            </a:r>
            <a:r>
              <a:rPr lang="en-US" sz="2800" b="1" dirty="0" smtClean="0">
                <a:solidFill>
                  <a:srgbClr val="002060"/>
                </a:solidFill>
                <a:effectLst>
                  <a:outerShdw blurRad="38100" dist="38100" dir="2700000" algn="tl">
                    <a:srgbClr val="000000">
                      <a:alpha val="43137"/>
                    </a:srgbClr>
                  </a:outerShdw>
                </a:effectLst>
              </a:rPr>
              <a:t> </a:t>
            </a:r>
            <a:r>
              <a:rPr lang="en-US" sz="2800" b="1" dirty="0" err="1" smtClean="0">
                <a:solidFill>
                  <a:srgbClr val="002060"/>
                </a:solidFill>
                <a:effectLst>
                  <a:outerShdw blurRad="38100" dist="38100" dir="2700000" algn="tl">
                    <a:srgbClr val="000000">
                      <a:alpha val="43137"/>
                    </a:srgbClr>
                  </a:outerShdw>
                </a:effectLst>
              </a:rPr>
              <a:t>provincias</a:t>
            </a:r>
            <a:endParaRPr lang="en-US" sz="2800" b="1" dirty="0">
              <a:solidFill>
                <a:srgbClr val="002060"/>
              </a:solidFill>
              <a:effectLst>
                <a:outerShdw blurRad="38100" dist="38100" dir="2700000" algn="tl">
                  <a:srgbClr val="000000">
                    <a:alpha val="43137"/>
                  </a:srgbClr>
                </a:outerShdw>
              </a:effectLst>
            </a:endParaRPr>
          </a:p>
        </p:txBody>
      </p:sp>
      <p:sp>
        <p:nvSpPr>
          <p:cNvPr id="8" name="8 CuadroTexto"/>
          <p:cNvSpPr txBox="1"/>
          <p:nvPr/>
        </p:nvSpPr>
        <p:spPr>
          <a:xfrm>
            <a:off x="2667000" y="2057400"/>
            <a:ext cx="1981200" cy="369332"/>
          </a:xfrm>
          <a:prstGeom prst="rect">
            <a:avLst/>
          </a:prstGeom>
          <a:noFill/>
        </p:spPr>
        <p:txBody>
          <a:bodyPr wrap="square" rtlCol="0">
            <a:spAutoFit/>
          </a:bodyPr>
          <a:lstStyle/>
          <a:p>
            <a:pPr algn="ctr"/>
            <a:r>
              <a:rPr lang="en-US" b="1" dirty="0" smtClean="0">
                <a:solidFill>
                  <a:schemeClr val="bg1"/>
                </a:solidFill>
              </a:rPr>
              <a:t>Distrito </a:t>
            </a:r>
            <a:r>
              <a:rPr lang="en-US" b="1" dirty="0" err="1" smtClean="0">
                <a:solidFill>
                  <a:schemeClr val="bg1"/>
                </a:solidFill>
              </a:rPr>
              <a:t>Nacional</a:t>
            </a:r>
            <a:endParaRPr lang="en-US" b="1" dirty="0">
              <a:solidFill>
                <a:schemeClr val="bg1"/>
              </a:solidFill>
            </a:endParaRPr>
          </a:p>
        </p:txBody>
      </p:sp>
      <p:sp>
        <p:nvSpPr>
          <p:cNvPr id="9" name="9 CuadroTexto"/>
          <p:cNvSpPr txBox="1"/>
          <p:nvPr/>
        </p:nvSpPr>
        <p:spPr>
          <a:xfrm>
            <a:off x="3048000" y="4572000"/>
            <a:ext cx="1981200" cy="338554"/>
          </a:xfrm>
          <a:prstGeom prst="rect">
            <a:avLst/>
          </a:prstGeom>
          <a:noFill/>
        </p:spPr>
        <p:txBody>
          <a:bodyPr wrap="square" rtlCol="0">
            <a:spAutoFit/>
          </a:bodyPr>
          <a:lstStyle/>
          <a:p>
            <a:pPr algn="ctr"/>
            <a:r>
              <a:rPr lang="en-US" sz="1600" b="1" dirty="0" smtClean="0">
                <a:solidFill>
                  <a:schemeClr val="bg1"/>
                </a:solidFill>
              </a:rPr>
              <a:t>Santo Domingo</a:t>
            </a:r>
            <a:endParaRPr lang="en-US" sz="1600" b="1" dirty="0">
              <a:solidFill>
                <a:schemeClr val="bg1"/>
              </a:solidFill>
            </a:endParaRPr>
          </a:p>
        </p:txBody>
      </p:sp>
      <p:sp>
        <p:nvSpPr>
          <p:cNvPr id="10" name="10 CuadroTexto"/>
          <p:cNvSpPr txBox="1"/>
          <p:nvPr/>
        </p:nvSpPr>
        <p:spPr>
          <a:xfrm rot="1738612">
            <a:off x="4527677" y="4359038"/>
            <a:ext cx="1611669" cy="307777"/>
          </a:xfrm>
          <a:prstGeom prst="rect">
            <a:avLst/>
          </a:prstGeom>
          <a:noFill/>
        </p:spPr>
        <p:txBody>
          <a:bodyPr wrap="square" rtlCol="0">
            <a:spAutoFit/>
          </a:bodyPr>
          <a:lstStyle/>
          <a:p>
            <a:r>
              <a:rPr lang="en-US" sz="1400" b="1" dirty="0" smtClean="0"/>
              <a:t>Santiago</a:t>
            </a:r>
            <a:endParaRPr lang="en-US" sz="1400" b="1" dirty="0"/>
          </a:p>
        </p:txBody>
      </p:sp>
      <p:sp>
        <p:nvSpPr>
          <p:cNvPr id="11" name="11 CuadroTexto"/>
          <p:cNvSpPr txBox="1"/>
          <p:nvPr/>
        </p:nvSpPr>
        <p:spPr>
          <a:xfrm rot="1417645">
            <a:off x="4690470" y="4051216"/>
            <a:ext cx="1611669" cy="276999"/>
          </a:xfrm>
          <a:prstGeom prst="rect">
            <a:avLst/>
          </a:prstGeom>
          <a:noFill/>
        </p:spPr>
        <p:txBody>
          <a:bodyPr wrap="square" rtlCol="0">
            <a:spAutoFit/>
          </a:bodyPr>
          <a:lstStyle/>
          <a:p>
            <a:r>
              <a:rPr lang="en-US" sz="1200" b="1" dirty="0" smtClean="0">
                <a:solidFill>
                  <a:schemeClr val="bg1"/>
                </a:solidFill>
              </a:rPr>
              <a:t>San Cristóbal</a:t>
            </a:r>
            <a:endParaRPr lang="en-US" sz="1200" b="1" dirty="0">
              <a:solidFill>
                <a:schemeClr val="bg1"/>
              </a:solidFill>
            </a:endParaRPr>
          </a:p>
        </p:txBody>
      </p:sp>
      <p:sp>
        <p:nvSpPr>
          <p:cNvPr id="12" name="12 Cerrar llave"/>
          <p:cNvSpPr/>
          <p:nvPr/>
        </p:nvSpPr>
        <p:spPr>
          <a:xfrm>
            <a:off x="7467600" y="2438400"/>
            <a:ext cx="914400" cy="32766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13 CuadroTexto"/>
          <p:cNvSpPr txBox="1"/>
          <p:nvPr/>
        </p:nvSpPr>
        <p:spPr>
          <a:xfrm>
            <a:off x="8229600" y="3505200"/>
            <a:ext cx="762000" cy="646331"/>
          </a:xfrm>
          <a:prstGeom prst="rect">
            <a:avLst/>
          </a:prstGeom>
          <a:noFill/>
        </p:spPr>
        <p:txBody>
          <a:bodyPr wrap="square" rtlCol="0">
            <a:spAutoFit/>
          </a:bodyPr>
          <a:lstStyle/>
          <a:p>
            <a:r>
              <a:rPr lang="en-US" b="1" dirty="0" err="1" smtClean="0">
                <a:solidFill>
                  <a:srgbClr val="002060"/>
                </a:solidFill>
              </a:rPr>
              <a:t>Resto</a:t>
            </a:r>
            <a:r>
              <a:rPr lang="en-US" b="1" dirty="0" smtClean="0">
                <a:solidFill>
                  <a:srgbClr val="002060"/>
                </a:solidFill>
              </a:rPr>
              <a:t> 5.7%</a:t>
            </a:r>
            <a:endParaRPr lang="en-US" b="1" dirty="0">
              <a:solidFill>
                <a:srgbClr val="002060"/>
              </a:solidFill>
            </a:endParaRPr>
          </a:p>
        </p:txBody>
      </p:sp>
      <p:sp>
        <p:nvSpPr>
          <p:cNvPr id="14" name="3 CuadroTexto"/>
          <p:cNvSpPr txBox="1">
            <a:spLocks noChangeArrowheads="1"/>
          </p:cNvSpPr>
          <p:nvPr/>
        </p:nvSpPr>
        <p:spPr bwMode="auto">
          <a:xfrm>
            <a:off x="428625" y="6096000"/>
            <a:ext cx="990600" cy="261610"/>
          </a:xfrm>
          <a:prstGeom prst="rect">
            <a:avLst/>
          </a:prstGeom>
          <a:noFill/>
          <a:ln w="9525">
            <a:noFill/>
            <a:miter lim="800000"/>
            <a:headEnd/>
            <a:tailEnd/>
          </a:ln>
        </p:spPr>
        <p:txBody>
          <a:bodyPr wrap="square">
            <a:spAutoFit/>
          </a:bodyPr>
          <a:lstStyle/>
          <a:p>
            <a:r>
              <a:rPr lang="en-US" sz="1100" b="1" dirty="0" err="1">
                <a:latin typeface="Calibri" pitchFamily="34" charset="0"/>
              </a:rPr>
              <a:t>Fuente</a:t>
            </a:r>
            <a:r>
              <a:rPr lang="en-US" sz="1100" b="1" dirty="0">
                <a:latin typeface="Calibri" pitchFamily="34" charset="0"/>
              </a:rPr>
              <a:t>: MIC</a:t>
            </a:r>
          </a:p>
        </p:txBody>
      </p:sp>
    </p:spTree>
    <p:extLst>
      <p:ext uri="{BB962C8B-B14F-4D97-AF65-F5344CB8AC3E}">
        <p14:creationId xmlns:p14="http://schemas.microsoft.com/office/powerpoint/2010/main" val="109652992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CR" b="1" dirty="0" smtClean="0">
                <a:solidFill>
                  <a:schemeClr val="tx2"/>
                </a:solidFill>
              </a:rPr>
              <a:t>COMPROMISOS DE CAMPAÑA </a:t>
            </a:r>
            <a:endParaRPr lang="es-CR" b="1" dirty="0">
              <a:solidFill>
                <a:schemeClr val="tx2"/>
              </a:solidFill>
            </a:endParaRPr>
          </a:p>
        </p:txBody>
      </p:sp>
      <p:sp>
        <p:nvSpPr>
          <p:cNvPr id="5" name="4 Subtítulo"/>
          <p:cNvSpPr>
            <a:spLocks noGrp="1"/>
          </p:cNvSpPr>
          <p:nvPr>
            <p:ph type="subTitle" idx="1"/>
          </p:nvPr>
        </p:nvSpPr>
        <p:spPr/>
        <p:txBody>
          <a:bodyPr/>
          <a:lstStyle/>
          <a:p>
            <a:endParaRPr lang="es-CR" dirty="0"/>
          </a:p>
        </p:txBody>
      </p:sp>
    </p:spTree>
    <p:extLst>
      <p:ext uri="{BB962C8B-B14F-4D97-AF65-F5344CB8AC3E}">
        <p14:creationId xmlns:p14="http://schemas.microsoft.com/office/powerpoint/2010/main" val="3781588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1304</TotalTime>
  <Words>2977</Words>
  <Application>Microsoft Office PowerPoint</Application>
  <PresentationFormat>Presentación en pantalla (4:3)</PresentationFormat>
  <Paragraphs>413</Paragraphs>
  <Slides>48</Slides>
  <Notes>0</Notes>
  <HiddenSlides>0</HiddenSlides>
  <MMClips>0</MMClips>
  <ScaleCrop>false</ScaleCrop>
  <HeadingPairs>
    <vt:vector size="8" baseType="variant">
      <vt:variant>
        <vt:lpstr>Tema</vt:lpstr>
      </vt:variant>
      <vt:variant>
        <vt:i4>1</vt:i4>
      </vt:variant>
      <vt:variant>
        <vt:lpstr>Vínculos</vt:lpstr>
      </vt:variant>
      <vt:variant>
        <vt:i4>7</vt:i4>
      </vt:variant>
      <vt:variant>
        <vt:lpstr>Servidores OLE incrustados</vt:lpstr>
      </vt:variant>
      <vt:variant>
        <vt:i4>1</vt:i4>
      </vt:variant>
      <vt:variant>
        <vt:lpstr>Títulos de diapositiva</vt:lpstr>
      </vt:variant>
      <vt:variant>
        <vt:i4>48</vt:i4>
      </vt:variant>
    </vt:vector>
  </HeadingPairs>
  <TitlesOfParts>
    <vt:vector size="57" baseType="lpstr">
      <vt:lpstr>Tema de Office</vt:lpstr>
      <vt:lpstr>C:\Users\Silvana\Documents\Consultorías\Ministerio de la Presidencia\INICIO\levatamiento\Flujos\1N. Gestion Contratos y Pagos.vsd\Drawing\~Gestión Pagos O y M\Process.105</vt:lpstr>
      <vt:lpstr>C:\Users\Silvana\Documents\Consultorías\Ministerio de la Presidencia\INICIO\levatamiento\Flujos\1N. Gestion Contratos y Pagos.vsd\Drawing\~Gestión Pagos O y M\Process.55</vt:lpstr>
      <vt:lpstr>C:\Users\Silvana\Documents\Consultorías\Ministerio de la Presidencia\INICIO\levatamiento\Flujos\1N. Gestion Contratos y Pagos.vsd\Drawing\~Gestión Pagos O y M\Process.55</vt:lpstr>
      <vt:lpstr>C:\Users\Silvana\Documents\Consultorías\Ministerio de la Presidencia\INICIO\levatamiento\Flujos\1N. Gestion Contratos y Pagos.vsd\Drawing\~Gestión Pagos O y M\Process.59</vt:lpstr>
      <vt:lpstr>C:\Users\Silvana\Documents\Consultorías\Ministerio de la Presidencia\INICIO\levatamiento\Flujos\1N. Gestion Contratos y Pagos.vsd\Drawing\~Gestión Pagos O y M\Terminator.90</vt:lpstr>
      <vt:lpstr>C:\Users\Silvana\Documents\Consultorías\Ministerio de la Presidencia\INICIO\levatamiento\Flujos\1N. Gestion Contratos y Pagos.vsd\Drawing\~Gestión Pagos O y M\Process.122</vt:lpstr>
      <vt:lpstr>C:\Users\Silvana\Documents\Consultorías\Ministerio de la Presidencia\INICIO\levatamiento\Flujos\1N. Gestion Contratos y Pagos.vsd\Drawing\~Gestión Pagos O y M\Process.123</vt:lpstr>
      <vt:lpstr>Visio</vt:lpstr>
      <vt:lpstr>Presentación de PowerPoint</vt:lpstr>
      <vt:lpstr>Presentación de PowerPoint</vt:lpstr>
      <vt:lpstr>Presentación de PowerPoint</vt:lpstr>
      <vt:lpstr>SITUACION DEL SNCP a Agosto 2012</vt:lpstr>
      <vt:lpstr>SITUACION DEL SNCP</vt:lpstr>
      <vt:lpstr>Contexto particular de las  MIPYMES</vt:lpstr>
      <vt:lpstr>Presentación de PowerPoint</vt:lpstr>
      <vt:lpstr>Presentación de PowerPoint</vt:lpstr>
      <vt:lpstr>COMPROMISOS DE CAMPAÑA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Aprovechando una  oportunidad</vt:lpstr>
      <vt:lpstr>Estructura de la Administración Pública a Nivel Central</vt:lpstr>
      <vt:lpstr>Presentación de PowerPoint</vt:lpstr>
      <vt:lpstr>Presentación de PowerPoint</vt:lpstr>
      <vt:lpstr>Presentación de PowerPoint</vt:lpstr>
      <vt:lpstr>PED</vt:lpstr>
      <vt:lpstr>Sorteo de Obras</vt:lpstr>
      <vt:lpstr>Resultados</vt:lpstr>
      <vt:lpstr>Proceso complejo</vt:lpstr>
      <vt:lpstr>RESULTADOS DE LOS SORTEOS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Problemas principales</vt:lpstr>
      <vt:lpstr>Presentación de PowerPoint</vt:lpstr>
      <vt:lpstr>Presentación de PowerPoint</vt:lpstr>
      <vt:lpstr>OTRAS INTERVENCIONES</vt:lpstr>
      <vt:lpstr>Presentación de PowerPoint</vt:lpstr>
      <vt:lpstr>Presentación de PowerPoint</vt:lpstr>
      <vt:lpstr>Presentación de PowerPoint</vt:lpstr>
      <vt:lpstr>Presentación de PowerPoint</vt:lpstr>
      <vt:lpstr>COMISIONES DE VEEDURÍA</vt:lpstr>
      <vt:lpstr>PRIMERA REUNION COMISION VEEDURÍA DEL MINISTERIO DE LA PRESIDENCIA</vt:lpstr>
      <vt:lpstr>Anuncio Comisión de Veeduría  POLICÍA NACIONAL</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sgalvez</dc:creator>
  <cp:lastModifiedBy>usuario</cp:lastModifiedBy>
  <cp:revision>111</cp:revision>
  <dcterms:created xsi:type="dcterms:W3CDTF">2013-09-15T23:25:49Z</dcterms:created>
  <dcterms:modified xsi:type="dcterms:W3CDTF">2013-09-18T11:16:18Z</dcterms:modified>
</cp:coreProperties>
</file>